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handoutMasterIdLst>
    <p:handoutMasterId r:id="rId20"/>
  </p:handoutMasterIdLst>
  <p:sldIdLst>
    <p:sldId id="259" r:id="rId5"/>
    <p:sldId id="276" r:id="rId6"/>
    <p:sldId id="307" r:id="rId7"/>
    <p:sldId id="313" r:id="rId8"/>
    <p:sldId id="314" r:id="rId9"/>
    <p:sldId id="308" r:id="rId10"/>
    <p:sldId id="309" r:id="rId11"/>
    <p:sldId id="310" r:id="rId12"/>
    <p:sldId id="311" r:id="rId13"/>
    <p:sldId id="312" r:id="rId14"/>
    <p:sldId id="315" r:id="rId15"/>
    <p:sldId id="306" r:id="rId16"/>
    <p:sldId id="305" r:id="rId17"/>
    <p:sldId id="263"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55556-0C47-4CFC-BA2A-0324D96787AC}" v="8" dt="2025-01-20T08:57:06.99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792"/>
  </p:normalViewPr>
  <p:slideViewPr>
    <p:cSldViewPr snapToGrid="0">
      <p:cViewPr varScale="1">
        <p:scale>
          <a:sx n="41" d="100"/>
          <a:sy n="41" d="100"/>
        </p:scale>
        <p:origin x="557"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42DB3F-ED4B-40C3-BF42-B2C8FC499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a:extLst>
              <a:ext uri="{FF2B5EF4-FFF2-40B4-BE49-F238E27FC236}">
                <a16:creationId xmlns:a16="http://schemas.microsoft.com/office/drawing/2014/main" id="{1FCDD38D-D5E4-40A7-8F72-710F832654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C8960-5F8F-43DD-8329-2DD30AF7FAB9}" type="datetimeFigureOut">
              <a:rPr lang="nl-BE" smtClean="0"/>
              <a:t>21/06/2025</a:t>
            </a:fld>
            <a:endParaRPr lang="nl-BE"/>
          </a:p>
        </p:txBody>
      </p:sp>
      <p:sp>
        <p:nvSpPr>
          <p:cNvPr id="4" name="Footer Placeholder 3">
            <a:extLst>
              <a:ext uri="{FF2B5EF4-FFF2-40B4-BE49-F238E27FC236}">
                <a16:creationId xmlns:a16="http://schemas.microsoft.com/office/drawing/2014/main" id="{092B2C6D-DB83-4F55-9FF0-A5EE775F32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4400EC55-3CA2-4051-B136-7B756D4D2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FE6782-4BAA-40AB-BB25-30E4D516D31F}" type="slidenum">
              <a:rPr lang="nl-BE" smtClean="0"/>
              <a:t>‹#›</a:t>
            </a:fld>
            <a:endParaRPr lang="nl-BE"/>
          </a:p>
        </p:txBody>
      </p:sp>
    </p:spTree>
    <p:extLst>
      <p:ext uri="{BB962C8B-B14F-4D97-AF65-F5344CB8AC3E}">
        <p14:creationId xmlns:p14="http://schemas.microsoft.com/office/powerpoint/2010/main" val="3109500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181979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39BA-A8E3-8309-C045-D20A0C26B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FEEA-3D7F-EB6D-F111-CA5BBE160F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DA7F4BA-DF05-2299-5C55-95BAB0F90521}"/>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42718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3F975-209E-821A-A8BB-EE796167D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0E51F-B1CB-6F89-A550-F7FDA49FC4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A9E729-E267-6312-EB36-C30D31891F78}"/>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3240443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arisa.com"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arisa.eu/"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arisa.eu/" TargetMode="External"/><Relationship Id="rId4" Type="http://schemas.openxmlformats.org/officeDocument/2006/relationships/hyperlink" Target="http://www.arisa.c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resentation Title"/>
          <p:cNvSpPr txBox="1">
            <a:spLocks noGrp="1"/>
          </p:cNvSpPr>
          <p:nvPr>
            <p:ph type="title" hasCustomPrompt="1"/>
          </p:nvPr>
        </p:nvSpPr>
        <p:spPr>
          <a:xfrm>
            <a:off x="1211659" y="3291840"/>
            <a:ext cx="21971004" cy="4927228"/>
          </a:xfrm>
          <a:prstGeom prst="rect">
            <a:avLst/>
          </a:prstGeom>
        </p:spPr>
        <p:txBody>
          <a:bodyPr anchor="b"/>
          <a:lstStyle>
            <a:lvl1pPr>
              <a:defRPr sz="11600" b="1" i="0" spc="-232">
                <a:solidFill>
                  <a:schemeClr val="bg1"/>
                </a:solidFill>
                <a:latin typeface="Avenir Next" panose="020B0503020202020204" pitchFamily="34" charset="0"/>
                <a:ea typeface="Avenir Next" panose="020B0503020202020204" pitchFamily="34" charset="0"/>
                <a:cs typeface="Avenir Next" panose="020B0503020202020204" pitchFamily="34" charset="0"/>
                <a:sym typeface="Avenir Next Medium"/>
              </a:defRPr>
            </a:lvl1pPr>
          </a:lstStyle>
          <a:p>
            <a:r>
              <a:rPr lang="en-GB"/>
              <a:t>Click to add text</a:t>
            </a:r>
            <a:endParaRPr/>
          </a:p>
        </p:txBody>
      </p:sp>
      <p:sp>
        <p:nvSpPr>
          <p:cNvPr id="13" name="Body Level One…"/>
          <p:cNvSpPr txBox="1">
            <a:spLocks noGrp="1"/>
          </p:cNvSpPr>
          <p:nvPr>
            <p:ph type="body" sz="quarter" idx="1" hasCustomPrompt="1"/>
          </p:nvPr>
        </p:nvSpPr>
        <p:spPr>
          <a:xfrm>
            <a:off x="1211659" y="9198131"/>
            <a:ext cx="21971001" cy="841248"/>
          </a:xfrm>
          <a:prstGeom prst="rect">
            <a:avLst/>
          </a:prstGeom>
        </p:spPr>
        <p:txBody>
          <a:bodyPr/>
          <a:lstStyle>
            <a:lvl1pPr marL="0" indent="0" defTabSz="825500">
              <a:lnSpc>
                <a:spcPct val="100000"/>
              </a:lnSpc>
              <a:spcBef>
                <a:spcPts val="0"/>
              </a:spcBef>
              <a:buSzTx/>
              <a:buNone/>
              <a:defRPr sz="5400">
                <a:solidFill>
                  <a:schemeClr val="bg1"/>
                </a:solidFill>
                <a:latin typeface="Avenir Next Regular"/>
                <a:ea typeface="Avenir Next Regular"/>
                <a:cs typeface="Avenir Next Regular"/>
                <a:sym typeface="Avenir Next Regular"/>
              </a:defRPr>
            </a:lvl1pPr>
            <a:lvl2pPr marL="0" indent="457200" defTabSz="825500">
              <a:lnSpc>
                <a:spcPct val="100000"/>
              </a:lnSpc>
              <a:spcBef>
                <a:spcPts val="0"/>
              </a:spcBef>
              <a:buSzTx/>
              <a:buNone/>
              <a:defRPr sz="2200">
                <a:latin typeface="Avenir Next Regular"/>
                <a:ea typeface="Avenir Next Regular"/>
                <a:cs typeface="Avenir Next Regular"/>
                <a:sym typeface="Avenir Next Regular"/>
              </a:defRPr>
            </a:lvl2pPr>
            <a:lvl3pPr marL="0" indent="9144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3pPr>
            <a:lvl4pPr marL="0" indent="13716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4pPr>
            <a:lvl5pPr marL="0" indent="18288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5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a:t>Place</a:t>
            </a:r>
            <a:r>
              <a:rPr lang="nl-BE"/>
              <a:t>, </a:t>
            </a:r>
            <a:r>
              <a:rPr lang="en-US"/>
              <a:t>Date / </a:t>
            </a:r>
            <a:r>
              <a:rPr lang="en-GB"/>
              <a:t>Name, Organisation</a:t>
            </a:r>
          </a:p>
          <a:p>
            <a:pPr marL="0" marR="0" lvl="0" indent="0" algn="l" defTabSz="825500" rtl="0" eaLnBrk="1" fontAlgn="auto" latinLnBrk="0" hangingPunct="1">
              <a:lnSpc>
                <a:spcPct val="100000"/>
              </a:lnSpc>
              <a:spcBef>
                <a:spcPts val="0"/>
              </a:spcBef>
              <a:spcAft>
                <a:spcPts val="0"/>
              </a:spcAft>
              <a:buClrTx/>
              <a:buSzTx/>
              <a:buFontTx/>
              <a:buNone/>
              <a:tabLst/>
              <a:defRPr/>
            </a:pPr>
            <a:endParaRPr lang="en-GB"/>
          </a:p>
        </p:txBody>
      </p:sp>
      <p:sp>
        <p:nvSpPr>
          <p:cNvPr id="3" name="www.arisa.com">
            <a:extLst>
              <a:ext uri="{FF2B5EF4-FFF2-40B4-BE49-F238E27FC236}">
                <a16:creationId xmlns:a16="http://schemas.microsoft.com/office/drawing/2014/main" id="{B55B9287-20CF-E7B9-E17A-2E752C54335B}"/>
              </a:ext>
            </a:extLst>
          </p:cNvPr>
          <p:cNvSpPr txBox="1"/>
          <p:nvPr userDrawn="1"/>
        </p:nvSpPr>
        <p:spPr>
          <a:xfrm>
            <a:off x="18884689" y="11997505"/>
            <a:ext cx="4297971" cy="5222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10000"/>
          </a:bodyPr>
          <a:lstStyle>
            <a:lvl1pPr algn="l" defTabSz="825500">
              <a:defRPr u="sng">
                <a:solidFill>
                  <a:srgbClr val="000120"/>
                </a:solidFill>
                <a:latin typeface="Avenir Next Regular"/>
                <a:ea typeface="Avenir Next Regular"/>
                <a:cs typeface="Avenir Next Regular"/>
                <a:sym typeface="Avenir Next Regular"/>
                <a:hlinkClick r:id="rId3"/>
              </a:defRPr>
            </a:lvl1pPr>
          </a:lstStyle>
          <a:p>
            <a:pPr algn="r">
              <a:defRPr u="none"/>
            </a:pPr>
            <a:r>
              <a:rPr lang="fr-FR" sz="3200" u="sng" err="1">
                <a:solidFill>
                  <a:srgbClr val="F31F55"/>
                </a:solidFill>
                <a:hlinkClick r:id="rId4">
                  <a:extLst>
                    <a:ext uri="{A12FA001-AC4F-418D-AE19-62706E023703}">
                      <ahyp:hlinkClr xmlns:ahyp="http://schemas.microsoft.com/office/drawing/2018/hyperlinkcolor" xmlns="" val="tx"/>
                    </a:ext>
                  </a:extLst>
                </a:hlinkClick>
              </a:rPr>
              <a:t>www.aiskills.eu</a:t>
            </a:r>
            <a:endParaRPr sz="3200" u="sng">
              <a:solidFill>
                <a:schemeClr val="bg1"/>
              </a:solidFill>
              <a:hlinkClick r:id="rId3">
                <a:extLst>
                  <a:ext uri="{A12FA001-AC4F-418D-AE19-62706E023703}">
                    <ahyp:hlinkClr xmlns:ahyp="http://schemas.microsoft.com/office/drawing/2018/hyperlinkcolor" xmlns="" val="tx"/>
                  </a:ext>
                </a:extLst>
              </a:hlinkClick>
            </a:endParaRPr>
          </a:p>
        </p:txBody>
      </p:sp>
      <p:pic>
        <p:nvPicPr>
          <p:cNvPr id="4" name="Picture 3">
            <a:extLst>
              <a:ext uri="{FF2B5EF4-FFF2-40B4-BE49-F238E27FC236}">
                <a16:creationId xmlns:a16="http://schemas.microsoft.com/office/drawing/2014/main" id="{D80A8E04-6855-D783-D876-929AEB9750C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201340" y="11927162"/>
            <a:ext cx="3171606" cy="662956"/>
          </a:xfrm>
          <a:prstGeom prst="rect">
            <a:avLst/>
          </a:prstGeom>
        </p:spPr>
      </p:pic>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01340" y="887221"/>
            <a:ext cx="4661262" cy="1425730"/>
          </a:xfrm>
          <a:prstGeom prst="rect">
            <a:avLst/>
          </a:prstGeom>
        </p:spPr>
      </p:pic>
      <p:sp>
        <p:nvSpPr>
          <p:cNvPr id="6" name="TextBox 5">
            <a:extLst>
              <a:ext uri="{FF2B5EF4-FFF2-40B4-BE49-F238E27FC236}">
                <a16:creationId xmlns:a16="http://schemas.microsoft.com/office/drawing/2014/main" id="{8F024214-FD38-55E9-5A7B-D6208EAAB567}"/>
              </a:ext>
            </a:extLst>
          </p:cNvPr>
          <p:cNvSpPr txBox="1"/>
          <p:nvPr userDrawn="1"/>
        </p:nvSpPr>
        <p:spPr>
          <a:xfrm>
            <a:off x="1140380" y="12724230"/>
            <a:ext cx="145751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a:solidFill>
                  <a:schemeClr val="bg1"/>
                </a:solidFill>
                <a:effectLst/>
                <a:latin typeface="Avenir Next" panose="020B0503020202020204" pitchFamily="34" charset="0"/>
              </a:rPr>
              <a:t>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spTree>
    <p:extLst>
      <p:ext uri="{BB962C8B-B14F-4D97-AF65-F5344CB8AC3E}">
        <p14:creationId xmlns:p14="http://schemas.microsoft.com/office/powerpoint/2010/main" val="367079935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599306"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858739" y="12589874"/>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629F3959-A2F5-439E-8378-EEF13D08696E}"/>
              </a:ext>
            </a:extLst>
          </p:cNvPr>
          <p:cNvSpPr>
            <a:spLocks noGrp="1"/>
          </p:cNvSpPr>
          <p:nvPr>
            <p:ph type="body" sz="quarter" idx="11" hasCustomPrompt="1"/>
          </p:nvPr>
        </p:nvSpPr>
        <p:spPr>
          <a:xfrm>
            <a:off x="1545950" y="1416424"/>
            <a:ext cx="21260262" cy="775055"/>
          </a:xfrm>
          <a:prstGeom prst="rect">
            <a:avLst/>
          </a:prstGeom>
        </p:spPr>
        <p:txBody>
          <a:bodyPr/>
          <a:lstStyle>
            <a:lvl1pPr>
              <a:buClr>
                <a:schemeClr val="accent1"/>
              </a:buClr>
              <a:defRPr sz="4800" b="1"/>
            </a:lvl1pPr>
          </a:lstStyle>
          <a:p>
            <a:pPr lvl="0"/>
            <a:r>
              <a:rPr lang="en-US"/>
              <a:t>Title</a:t>
            </a:r>
            <a:endParaRPr lang="nl-BE"/>
          </a:p>
        </p:txBody>
      </p:sp>
    </p:spTree>
    <p:extLst>
      <p:ext uri="{BB962C8B-B14F-4D97-AF65-F5344CB8AC3E}">
        <p14:creationId xmlns:p14="http://schemas.microsoft.com/office/powerpoint/2010/main" val="7382492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1340" y="887221"/>
            <a:ext cx="2416992" cy="739280"/>
          </a:xfrm>
          <a:prstGeom prst="rect">
            <a:avLst/>
          </a:prstGeom>
        </p:spPr>
      </p:pic>
      <p:pic>
        <p:nvPicPr>
          <p:cNvPr id="5" name="AR_LOGO_RGB__LIGHTCOLOR.png" descr="AR_LOGO_RGB__LIGHTCOLOR.png">
            <a:extLst>
              <a:ext uri="{FF2B5EF4-FFF2-40B4-BE49-F238E27FC236}">
                <a16:creationId xmlns:a16="http://schemas.microsoft.com/office/drawing/2014/main" id="{19ECCA51-730A-0959-6F4B-258E016C090B}"/>
              </a:ext>
            </a:extLst>
          </p:cNvPr>
          <p:cNvPicPr>
            <a:picLocks noChangeAspect="1"/>
          </p:cNvPicPr>
          <p:nvPr userDrawn="1"/>
        </p:nvPicPr>
        <p:blipFill>
          <a:blip r:embed="rId3"/>
          <a:stretch>
            <a:fillRect/>
          </a:stretch>
        </p:blipFill>
        <p:spPr>
          <a:xfrm>
            <a:off x="7912395" y="4523957"/>
            <a:ext cx="8559211" cy="2617986"/>
          </a:xfrm>
          <a:prstGeom prst="rect">
            <a:avLst/>
          </a:prstGeom>
          <a:ln w="12700">
            <a:miter lim="400000"/>
          </a:ln>
        </p:spPr>
      </p:pic>
      <p:sp>
        <p:nvSpPr>
          <p:cNvPr id="6" name="Text Placeholder 2">
            <a:extLst>
              <a:ext uri="{FF2B5EF4-FFF2-40B4-BE49-F238E27FC236}">
                <a16:creationId xmlns:a16="http://schemas.microsoft.com/office/drawing/2014/main" id="{7B186B28-FFA2-0183-0226-BAE27461A767}"/>
              </a:ext>
            </a:extLst>
          </p:cNvPr>
          <p:cNvSpPr>
            <a:spLocks noGrp="1"/>
          </p:cNvSpPr>
          <p:nvPr>
            <p:ph type="body" sz="quarter" idx="10" hasCustomPrompt="1"/>
          </p:nvPr>
        </p:nvSpPr>
        <p:spPr>
          <a:xfrm>
            <a:off x="11224905" y="7141943"/>
            <a:ext cx="7971618" cy="1331912"/>
          </a:xfrm>
          <a:prstGeom prst="rect">
            <a:avLst/>
          </a:prstGeom>
        </p:spPr>
        <p:txBody>
          <a:bodyPr>
            <a:normAutofit/>
          </a:bodyPr>
          <a:lstStyle>
            <a:lvl1pPr marL="0" indent="0">
              <a:buNone/>
              <a:defRPr lang="en-BE" sz="8000" b="0" i="0" u="none" strike="noStrike" cap="none" spc="-159" baseline="0" dirty="0">
                <a:solidFill>
                  <a:schemeClr val="bg1"/>
                </a:solidFill>
                <a:uFillTx/>
                <a:latin typeface="Avenir Next Medium"/>
                <a:ea typeface="Avenir Next Medium"/>
                <a:cs typeface="Avenir Next Medium"/>
                <a:sym typeface="Avenir Next Medium"/>
              </a:defRPr>
            </a:lvl1pPr>
          </a:lstStyle>
          <a:p>
            <a:pPr lvl="0"/>
            <a:r>
              <a:rPr lang="en-GB"/>
              <a:t>Thank you!</a:t>
            </a:r>
            <a:endParaRPr lang="en-BE"/>
          </a:p>
        </p:txBody>
      </p:sp>
      <p:sp>
        <p:nvSpPr>
          <p:cNvPr id="2" name="www.arisa.com">
            <a:extLst>
              <a:ext uri="{FF2B5EF4-FFF2-40B4-BE49-F238E27FC236}">
                <a16:creationId xmlns:a16="http://schemas.microsoft.com/office/drawing/2014/main" id="{1C52D5B9-FD9C-A615-56A8-A1B5A07135DD}"/>
              </a:ext>
            </a:extLst>
          </p:cNvPr>
          <p:cNvSpPr txBox="1"/>
          <p:nvPr userDrawn="1"/>
        </p:nvSpPr>
        <p:spPr>
          <a:xfrm>
            <a:off x="18884689" y="11997505"/>
            <a:ext cx="4297971" cy="5222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10000"/>
          </a:bodyPr>
          <a:lstStyle>
            <a:lvl1pPr algn="l" defTabSz="825500">
              <a:defRPr u="sng">
                <a:solidFill>
                  <a:srgbClr val="000120"/>
                </a:solidFill>
                <a:latin typeface="Avenir Next Regular"/>
                <a:ea typeface="Avenir Next Regular"/>
                <a:cs typeface="Avenir Next Regular"/>
                <a:sym typeface="Avenir Next Regular"/>
                <a:hlinkClick r:id="rId4"/>
              </a:defRPr>
            </a:lvl1pPr>
          </a:lstStyle>
          <a:p>
            <a:pPr algn="r">
              <a:defRPr u="none"/>
            </a:pPr>
            <a:r>
              <a:rPr lang="fr-FR" sz="3200" u="sng" err="1">
                <a:solidFill>
                  <a:srgbClr val="F31F55"/>
                </a:solidFill>
                <a:hlinkClick r:id="rId5">
                  <a:extLst>
                    <a:ext uri="{A12FA001-AC4F-418D-AE19-62706E023703}">
                      <ahyp:hlinkClr xmlns:ahyp="http://schemas.microsoft.com/office/drawing/2018/hyperlinkcolor" xmlns="" val="tx"/>
                    </a:ext>
                  </a:extLst>
                </a:hlinkClick>
              </a:rPr>
              <a:t>www.aiskills.eu</a:t>
            </a:r>
            <a:endParaRPr sz="3200" u="sng">
              <a:solidFill>
                <a:schemeClr val="bg1"/>
              </a:solidFill>
              <a:hlinkClick r:id="rId4">
                <a:extLst>
                  <a:ext uri="{A12FA001-AC4F-418D-AE19-62706E023703}">
                    <ahyp:hlinkClr xmlns:ahyp="http://schemas.microsoft.com/office/drawing/2018/hyperlinkcolor" xmlns="" val="tx"/>
                  </a:ext>
                </a:extLst>
              </a:hlinkClick>
            </a:endParaRPr>
          </a:p>
        </p:txBody>
      </p:sp>
      <p:pic>
        <p:nvPicPr>
          <p:cNvPr id="7" name="Picture 6">
            <a:extLst>
              <a:ext uri="{FF2B5EF4-FFF2-40B4-BE49-F238E27FC236}">
                <a16:creationId xmlns:a16="http://schemas.microsoft.com/office/drawing/2014/main" id="{3BCBFCA8-C8E0-A3ED-E35B-837873A033B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201340" y="11927162"/>
            <a:ext cx="3171606" cy="662956"/>
          </a:xfrm>
          <a:prstGeom prst="rect">
            <a:avLst/>
          </a:prstGeom>
        </p:spPr>
      </p:pic>
      <p:sp>
        <p:nvSpPr>
          <p:cNvPr id="8" name="TextBox 7">
            <a:extLst>
              <a:ext uri="{FF2B5EF4-FFF2-40B4-BE49-F238E27FC236}">
                <a16:creationId xmlns:a16="http://schemas.microsoft.com/office/drawing/2014/main" id="{6DEEE6A1-7D6B-3B86-ED26-8F091829DC19}"/>
              </a:ext>
            </a:extLst>
          </p:cNvPr>
          <p:cNvSpPr txBox="1"/>
          <p:nvPr userDrawn="1"/>
        </p:nvSpPr>
        <p:spPr>
          <a:xfrm>
            <a:off x="1140380" y="12724230"/>
            <a:ext cx="145751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a:solidFill>
                  <a:schemeClr val="bg1"/>
                </a:solidFill>
                <a:effectLst/>
                <a:latin typeface="Avenir Next" panose="020B0503020202020204" pitchFamily="34" charset="0"/>
              </a:rPr>
              <a:t>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sp>
        <p:nvSpPr>
          <p:cNvPr id="4" name="TextBox 3">
            <a:extLst>
              <a:ext uri="{FF2B5EF4-FFF2-40B4-BE49-F238E27FC236}">
                <a16:creationId xmlns:a16="http://schemas.microsoft.com/office/drawing/2014/main" id="{C12A57F2-95DA-6311-9BED-5A4FB788F5D5}"/>
              </a:ext>
            </a:extLst>
          </p:cNvPr>
          <p:cNvSpPr txBox="1"/>
          <p:nvPr/>
        </p:nvSpPr>
        <p:spPr>
          <a:xfrm>
            <a:off x="5992454" y="964473"/>
            <a:ext cx="3000201" cy="584775"/>
          </a:xfrm>
          <a:prstGeom prst="rect">
            <a:avLst/>
          </a:prstGeom>
          <a:noFill/>
        </p:spPr>
        <p:txBody>
          <a:bodyPr wrap="square" rtlCol="0">
            <a:spAutoFit/>
          </a:bodyPr>
          <a:lstStyle/>
          <a:p>
            <a:pPr algn="r"/>
            <a:r>
              <a:rPr lang="en-US" sz="3200" b="0">
                <a:solidFill>
                  <a:schemeClr val="bg1"/>
                </a:solidFill>
                <a:latin typeface="+mj-lt"/>
                <a:cs typeface="Arial" panose="020B0604020202020204" pitchFamily="34" charset="0"/>
              </a:rPr>
              <a:t>#AIskills4all</a:t>
            </a:r>
            <a:endParaRPr lang="en-BE" sz="3200" b="0">
              <a:solidFill>
                <a:schemeClr val="bg1"/>
              </a:solidFill>
              <a:latin typeface="+mj-lt"/>
              <a:cs typeface="Arial" panose="020B0604020202020204" pitchFamily="34" charset="0"/>
            </a:endParaRPr>
          </a:p>
        </p:txBody>
      </p:sp>
      <p:cxnSp>
        <p:nvCxnSpPr>
          <p:cNvPr id="9" name="Straight Connector 8">
            <a:extLst>
              <a:ext uri="{FF2B5EF4-FFF2-40B4-BE49-F238E27FC236}">
                <a16:creationId xmlns:a16="http://schemas.microsoft.com/office/drawing/2014/main" id="{86DD8A57-254F-9E28-AEB5-C59C78C5C6FD}"/>
              </a:ext>
            </a:extLst>
          </p:cNvPr>
          <p:cNvCxnSpPr>
            <a:cxnSpLocks/>
          </p:cNvCxnSpPr>
          <p:nvPr/>
        </p:nvCxnSpPr>
        <p:spPr>
          <a:xfrm>
            <a:off x="9156847" y="1023806"/>
            <a:ext cx="0" cy="46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F3DBB907-E37F-4652-27B0-78B8FABC4D74}"/>
              </a:ext>
            </a:extLst>
          </p:cNvPr>
          <p:cNvPicPr>
            <a:picLocks noChangeAspect="1"/>
          </p:cNvPicPr>
          <p:nvPr/>
        </p:nvPicPr>
        <p:blipFill>
          <a:blip r:embed="rId7"/>
          <a:stretch>
            <a:fillRect/>
          </a:stretch>
        </p:blipFill>
        <p:spPr>
          <a:xfrm>
            <a:off x="9401899" y="1023806"/>
            <a:ext cx="490105" cy="490105"/>
          </a:xfrm>
          <a:prstGeom prst="ellipse">
            <a:avLst/>
          </a:prstGeom>
        </p:spPr>
      </p:pic>
      <p:sp>
        <p:nvSpPr>
          <p:cNvPr id="12" name="TextBox 11">
            <a:extLst>
              <a:ext uri="{FF2B5EF4-FFF2-40B4-BE49-F238E27FC236}">
                <a16:creationId xmlns:a16="http://schemas.microsoft.com/office/drawing/2014/main" id="{EECCC4A5-9876-B84F-CFFC-BF071FBF0D32}"/>
              </a:ext>
            </a:extLst>
          </p:cNvPr>
          <p:cNvSpPr txBox="1"/>
          <p:nvPr/>
        </p:nvSpPr>
        <p:spPr>
          <a:xfrm>
            <a:off x="9975336" y="964473"/>
            <a:ext cx="2340217" cy="584775"/>
          </a:xfrm>
          <a:prstGeom prst="rect">
            <a:avLst/>
          </a:prstGeom>
          <a:noFill/>
        </p:spPr>
        <p:txBody>
          <a:bodyPr wrap="square" rtlCol="0">
            <a:spAutoFit/>
          </a:bodyPr>
          <a:lstStyle/>
          <a:p>
            <a:pPr algn="l"/>
            <a:r>
              <a:rPr lang="en-US" sz="3200" b="0">
                <a:solidFill>
                  <a:schemeClr val="bg1"/>
                </a:solidFill>
                <a:latin typeface="+mj-lt"/>
                <a:cs typeface="Arial" panose="020B0604020202020204" pitchFamily="34" charset="0"/>
              </a:rPr>
              <a:t>@</a:t>
            </a:r>
            <a:r>
              <a:rPr lang="en-GB" sz="3200" b="0" i="0" err="1">
                <a:solidFill>
                  <a:schemeClr val="bg1"/>
                </a:solidFill>
                <a:effectLst/>
                <a:latin typeface="+mj-lt"/>
              </a:rPr>
              <a:t>AIskillsEU</a:t>
            </a:r>
            <a:endParaRPr lang="en-BE" sz="3200" b="0">
              <a:solidFill>
                <a:schemeClr val="bg1"/>
              </a:solidFill>
              <a:latin typeface="+mj-lt"/>
              <a:cs typeface="Arial" panose="020B0604020202020204" pitchFamily="34" charset="0"/>
            </a:endParaRPr>
          </a:p>
        </p:txBody>
      </p:sp>
      <p:cxnSp>
        <p:nvCxnSpPr>
          <p:cNvPr id="13" name="Straight Connector 12">
            <a:extLst>
              <a:ext uri="{FF2B5EF4-FFF2-40B4-BE49-F238E27FC236}">
                <a16:creationId xmlns:a16="http://schemas.microsoft.com/office/drawing/2014/main" id="{9D0C37F3-AB16-FFF5-F5BB-5FFB28677C5A}"/>
              </a:ext>
            </a:extLst>
          </p:cNvPr>
          <p:cNvCxnSpPr>
            <a:cxnSpLocks/>
          </p:cNvCxnSpPr>
          <p:nvPr/>
        </p:nvCxnSpPr>
        <p:spPr>
          <a:xfrm>
            <a:off x="12479745" y="1023806"/>
            <a:ext cx="0" cy="46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F4A2B39-7BAA-59AB-E8E7-93E8F33A9C42}"/>
              </a:ext>
            </a:extLst>
          </p:cNvPr>
          <p:cNvPicPr>
            <a:picLocks noChangeAspect="1"/>
          </p:cNvPicPr>
          <p:nvPr/>
        </p:nvPicPr>
        <p:blipFill>
          <a:blip r:embed="rId8"/>
          <a:srcRect/>
          <a:stretch/>
        </p:blipFill>
        <p:spPr>
          <a:xfrm>
            <a:off x="12643936" y="1023806"/>
            <a:ext cx="490105" cy="490105"/>
          </a:xfrm>
          <a:prstGeom prst="ellipse">
            <a:avLst/>
          </a:prstGeom>
        </p:spPr>
      </p:pic>
      <p:sp>
        <p:nvSpPr>
          <p:cNvPr id="15" name="TextBox 14">
            <a:extLst>
              <a:ext uri="{FF2B5EF4-FFF2-40B4-BE49-F238E27FC236}">
                <a16:creationId xmlns:a16="http://schemas.microsoft.com/office/drawing/2014/main" id="{DAAA7CF6-0E5E-5F22-886A-6A12285BB0F3}"/>
              </a:ext>
            </a:extLst>
          </p:cNvPr>
          <p:cNvSpPr txBox="1"/>
          <p:nvPr/>
        </p:nvSpPr>
        <p:spPr>
          <a:xfrm>
            <a:off x="13266148" y="964473"/>
            <a:ext cx="5093313" cy="584775"/>
          </a:xfrm>
          <a:prstGeom prst="rect">
            <a:avLst/>
          </a:prstGeom>
          <a:noFill/>
        </p:spPr>
        <p:txBody>
          <a:bodyPr wrap="square" rtlCol="0">
            <a:spAutoFit/>
          </a:bodyPr>
          <a:lstStyle/>
          <a:p>
            <a:pPr algn="l"/>
            <a:r>
              <a:rPr lang="en-US" sz="3200" b="0" err="1">
                <a:solidFill>
                  <a:schemeClr val="bg1"/>
                </a:solidFill>
                <a:latin typeface="+mj-lt"/>
                <a:cs typeface="Arial" panose="020B0604020202020204" pitchFamily="34" charset="0"/>
              </a:rPr>
              <a:t>linkedin.com</a:t>
            </a:r>
            <a:r>
              <a:rPr lang="en-US" sz="3200" b="0">
                <a:solidFill>
                  <a:schemeClr val="bg1"/>
                </a:solidFill>
                <a:latin typeface="+mj-lt"/>
                <a:cs typeface="Arial" panose="020B0604020202020204" pitchFamily="34" charset="0"/>
              </a:rPr>
              <a:t>/</a:t>
            </a:r>
            <a:r>
              <a:rPr lang="en-GB" sz="3200" b="0" i="0" err="1">
                <a:solidFill>
                  <a:schemeClr val="bg1"/>
                </a:solidFill>
                <a:effectLst/>
                <a:latin typeface="+mj-lt"/>
              </a:rPr>
              <a:t>AIskillsEU</a:t>
            </a:r>
            <a:endParaRPr lang="en-BE" sz="3200" b="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2641728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836127" y="13068324"/>
            <a:ext cx="699247" cy="379591"/>
          </a:xfrm>
          <a:prstGeom prst="rect">
            <a:avLst/>
          </a:prstGeom>
        </p:spPr>
        <p:txBody>
          <a:bodyPr/>
          <a:lstStyle>
            <a:lvl1pPr>
              <a:defRPr>
                <a:solidFill>
                  <a:schemeClr val="bg1"/>
                </a:solidFill>
              </a:defRPr>
            </a:lvl1pPr>
          </a:lstStyle>
          <a:p>
            <a:fld id="{86CB4B4D-7CA3-9044-876B-883B54F8677D}" type="slidenum">
              <a:rPr lang="en-BE" smtClean="0"/>
              <a:pPr/>
              <a:t>‹#›</a:t>
            </a:fld>
            <a:endParaRPr lang="en-BE"/>
          </a:p>
        </p:txBody>
      </p:sp>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9474" y="732598"/>
            <a:ext cx="4505052" cy="1377950"/>
          </a:xfrm>
          <a:prstGeom prst="rect">
            <a:avLst/>
          </a:prstGeom>
        </p:spPr>
      </p:pic>
      <p:pic>
        <p:nvPicPr>
          <p:cNvPr id="5" name="Image" descr="Image">
            <a:extLst>
              <a:ext uri="{FF2B5EF4-FFF2-40B4-BE49-F238E27FC236}">
                <a16:creationId xmlns:a16="http://schemas.microsoft.com/office/drawing/2014/main" id="{AB6B7CC8-BB65-ECDC-BE1E-6843E91D1A32}"/>
              </a:ext>
            </a:extLst>
          </p:cNvPr>
          <p:cNvPicPr>
            <a:picLocks noChangeAspect="1"/>
          </p:cNvPicPr>
          <p:nvPr userDrawn="1"/>
        </p:nvPicPr>
        <p:blipFill>
          <a:blip r:embed="rId4"/>
          <a:stretch>
            <a:fillRect/>
          </a:stretch>
        </p:blipFill>
        <p:spPr>
          <a:xfrm rot="10800000">
            <a:off x="11356497" y="9388707"/>
            <a:ext cx="1683503" cy="280369"/>
          </a:xfrm>
          <a:prstGeom prst="rect">
            <a:avLst/>
          </a:prstGeom>
          <a:ln w="12700">
            <a:miter lim="400000"/>
          </a:ln>
        </p:spPr>
      </p:pic>
      <p:sp>
        <p:nvSpPr>
          <p:cNvPr id="4" name="Text Placeholder 3">
            <a:extLst>
              <a:ext uri="{FF2B5EF4-FFF2-40B4-BE49-F238E27FC236}">
                <a16:creationId xmlns:a16="http://schemas.microsoft.com/office/drawing/2014/main" id="{D0931C86-2E8B-7EB9-0465-AA45B7C4B98B}"/>
              </a:ext>
            </a:extLst>
          </p:cNvPr>
          <p:cNvSpPr>
            <a:spLocks noGrp="1"/>
          </p:cNvSpPr>
          <p:nvPr>
            <p:ph type="body" sz="quarter" idx="11" hasCustomPrompt="1"/>
          </p:nvPr>
        </p:nvSpPr>
        <p:spPr>
          <a:xfrm>
            <a:off x="2654300" y="10109465"/>
            <a:ext cx="19075400" cy="742112"/>
          </a:xfrm>
          <a:prstGeom prst="rect">
            <a:avLst/>
          </a:prstGeom>
        </p:spPr>
        <p:txBody>
          <a:bodyPr/>
          <a:lstStyle>
            <a:lvl1pPr marL="0" indent="0" algn="ctr">
              <a:buNone/>
              <a:defRPr>
                <a:solidFill>
                  <a:schemeClr val="bg1"/>
                </a:solidFill>
              </a:defRPr>
            </a:lvl1pPr>
          </a:lstStyle>
          <a:p>
            <a:pPr lvl="0"/>
            <a:r>
              <a:rPr lang="en-GB"/>
              <a:t>SUBTITLE</a:t>
            </a:r>
          </a:p>
        </p:txBody>
      </p:sp>
      <p:sp>
        <p:nvSpPr>
          <p:cNvPr id="7" name="Presentation Title">
            <a:extLst>
              <a:ext uri="{FF2B5EF4-FFF2-40B4-BE49-F238E27FC236}">
                <a16:creationId xmlns:a16="http://schemas.microsoft.com/office/drawing/2014/main" id="{88D7C52A-FAA5-627A-6165-67CA1D84A90C}"/>
              </a:ext>
            </a:extLst>
          </p:cNvPr>
          <p:cNvSpPr txBox="1">
            <a:spLocks noGrp="1"/>
          </p:cNvSpPr>
          <p:nvPr>
            <p:ph type="title" hasCustomPrompt="1"/>
          </p:nvPr>
        </p:nvSpPr>
        <p:spPr>
          <a:xfrm>
            <a:off x="2654300" y="4021089"/>
            <a:ext cx="19075400" cy="4927228"/>
          </a:xfrm>
          <a:prstGeom prst="rect">
            <a:avLst/>
          </a:prstGeom>
        </p:spPr>
        <p:txBody>
          <a:bodyPr anchor="b"/>
          <a:lstStyle>
            <a:lvl1pPr algn="ctr">
              <a:defRPr sz="11600" b="1" i="0" spc="-232">
                <a:solidFill>
                  <a:schemeClr val="bg1"/>
                </a:solidFill>
                <a:latin typeface="Avenir Next" panose="020B0503020202020204" pitchFamily="34" charset="0"/>
                <a:ea typeface="Avenir Next" panose="020B0503020202020204" pitchFamily="34" charset="0"/>
                <a:cs typeface="Avenir Next" panose="020B0503020202020204" pitchFamily="34" charset="0"/>
                <a:sym typeface="Avenir Next Medium"/>
              </a:defRPr>
            </a:lvl1pPr>
          </a:lstStyle>
          <a:p>
            <a:r>
              <a:rPr lang="en-GB"/>
              <a:t>Click to add text</a:t>
            </a:r>
            <a:endParaRPr/>
          </a:p>
        </p:txBody>
      </p:sp>
    </p:spTree>
    <p:extLst>
      <p:ext uri="{BB962C8B-B14F-4D97-AF65-F5344CB8AC3E}">
        <p14:creationId xmlns:p14="http://schemas.microsoft.com/office/powerpoint/2010/main" val="12540978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50" y="1434353"/>
            <a:ext cx="21267946" cy="757126"/>
          </a:xfrm>
          <a:prstGeom prst="rect">
            <a:avLst/>
          </a:prstGeom>
        </p:spPr>
        <p:txBody>
          <a:bodyPr/>
          <a:lstStyle>
            <a:lvl1pPr>
              <a:buClr>
                <a:schemeClr val="accent1"/>
              </a:buClr>
              <a:defRPr sz="4800" b="1" i="0">
                <a:solidFill>
                  <a:schemeClr val="tx2"/>
                </a:solidFill>
                <a:latin typeface="Avenir Next" panose="020B0503020202020204" pitchFamily="34" charset="0"/>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21267946" cy="8936038"/>
          </a:xfrm>
          <a:prstGeom prst="rect">
            <a:avLst/>
          </a:prstGeom>
        </p:spPr>
        <p:txBody>
          <a:bodyPr/>
          <a:lstStyle>
            <a:lvl1pPr>
              <a:defRPr b="0" i="0">
                <a:solidFill>
                  <a:schemeClr val="tx2"/>
                </a:solidFill>
                <a:latin typeface="Avenir Next" panose="020B0503020202020204" pitchFamily="34" charset="0"/>
              </a:defRPr>
            </a:lvl1pPr>
            <a:lvl2pPr>
              <a:defRPr b="0" i="0">
                <a:solidFill>
                  <a:schemeClr val="tx2"/>
                </a:solidFill>
                <a:latin typeface="Avenir Next" panose="020B0503020202020204" pitchFamily="34" charset="0"/>
              </a:defRPr>
            </a:lvl2pPr>
            <a:lvl3pPr>
              <a:defRPr b="0" i="0">
                <a:solidFill>
                  <a:schemeClr val="tx2"/>
                </a:solidFill>
                <a:latin typeface="Avenir Next" panose="020B0503020202020204" pitchFamily="34" charset="0"/>
              </a:defRPr>
            </a:lvl3pPr>
            <a:lvl4pPr>
              <a:defRPr b="0" i="0">
                <a:solidFill>
                  <a:schemeClr val="tx2"/>
                </a:solidFill>
                <a:latin typeface="Avenir Next" panose="020B0503020202020204" pitchFamily="34" charset="0"/>
              </a:defRPr>
            </a:lvl4pPr>
            <a:lvl5pPr>
              <a:defRPr b="0" i="0">
                <a:solidFill>
                  <a:schemeClr val="tx2"/>
                </a:solidFill>
                <a:latin typeface="Avenir Next" panose="020B0503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0764844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50" y="1434353"/>
            <a:ext cx="21267946"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7988193" cy="8936038"/>
          </a:xfrm>
          <a:prstGeom prst="rect">
            <a:avLst/>
          </a:prstGeom>
          <a:solidFill>
            <a:schemeClr val="tx2"/>
          </a:solid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3">
            <a:extLst>
              <a:ext uri="{FF2B5EF4-FFF2-40B4-BE49-F238E27FC236}">
                <a16:creationId xmlns:a16="http://schemas.microsoft.com/office/drawing/2014/main" id="{9E43050B-CF62-1664-7C73-F322B20B6592}"/>
              </a:ext>
            </a:extLst>
          </p:cNvPr>
          <p:cNvSpPr>
            <a:spLocks noGrp="1"/>
          </p:cNvSpPr>
          <p:nvPr>
            <p:ph type="body" sz="quarter" idx="13"/>
          </p:nvPr>
        </p:nvSpPr>
        <p:spPr>
          <a:xfrm>
            <a:off x="10192512" y="2585466"/>
            <a:ext cx="12645537" cy="8936038"/>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9357289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1">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49" y="1434353"/>
            <a:ext cx="13121025"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13121025" cy="8936038"/>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15576483" y="1434353"/>
            <a:ext cx="7237413" cy="10087151"/>
          </a:xfrm>
          <a:prstGeom prst="rect">
            <a:avLst/>
          </a:prstGeom>
        </p:spPr>
        <p:txBody>
          <a:bodyPr/>
          <a:lstStyle>
            <a:lvl1pPr>
              <a:defRPr>
                <a:solidFill>
                  <a:schemeClr val="tx2"/>
                </a:solidFill>
              </a:defRPr>
            </a:lvl1pPr>
          </a:lstStyle>
          <a:p>
            <a:r>
              <a:rPr lang="en-GB"/>
              <a:t>Click icon to add picture</a:t>
            </a:r>
            <a:endParaRPr lang="nl-BE"/>
          </a:p>
        </p:txBody>
      </p:sp>
    </p:spTree>
    <p:extLst>
      <p:ext uri="{BB962C8B-B14F-4D97-AF65-F5344CB8AC3E}">
        <p14:creationId xmlns:p14="http://schemas.microsoft.com/office/powerpoint/2010/main" val="353070715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image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9668256" y="1434353"/>
            <a:ext cx="13145640" cy="10087151"/>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1570104" y="2535936"/>
            <a:ext cx="7237413" cy="8961184"/>
          </a:xfrm>
          <a:prstGeom prst="rect">
            <a:avLst/>
          </a:prstGeom>
        </p:spPr>
        <p:txBody>
          <a:bodyPr/>
          <a:lstStyle>
            <a:lvl1pPr>
              <a:defRPr>
                <a:solidFill>
                  <a:schemeClr val="tx2"/>
                </a:solidFill>
              </a:defRPr>
            </a:lvl1pPr>
          </a:lstStyle>
          <a:p>
            <a:r>
              <a:rPr lang="en-GB"/>
              <a:t>Click icon to add picture</a:t>
            </a:r>
            <a:endParaRPr lang="nl-BE"/>
          </a:p>
        </p:txBody>
      </p:sp>
      <p:sp>
        <p:nvSpPr>
          <p:cNvPr id="5" name="Text Placeholder 3">
            <a:extLst>
              <a:ext uri="{FF2B5EF4-FFF2-40B4-BE49-F238E27FC236}">
                <a16:creationId xmlns:a16="http://schemas.microsoft.com/office/drawing/2014/main" id="{427A8CE8-96A2-A52C-AA61-22FF4C2AAC05}"/>
              </a:ext>
            </a:extLst>
          </p:cNvPr>
          <p:cNvSpPr>
            <a:spLocks noGrp="1"/>
          </p:cNvSpPr>
          <p:nvPr>
            <p:ph type="body" sz="quarter" idx="11" hasCustomPrompt="1"/>
          </p:nvPr>
        </p:nvSpPr>
        <p:spPr>
          <a:xfrm>
            <a:off x="1545949" y="1434353"/>
            <a:ext cx="7261567"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Tree>
    <p:extLst>
      <p:ext uri="{BB962C8B-B14F-4D97-AF65-F5344CB8AC3E}">
        <p14:creationId xmlns:p14="http://schemas.microsoft.com/office/powerpoint/2010/main" val="17614431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image 3">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70104" y="4706112"/>
            <a:ext cx="21243792" cy="681539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0" y="0"/>
            <a:ext cx="24384000" cy="3169920"/>
          </a:xfrm>
          <a:prstGeom prst="rect">
            <a:avLst/>
          </a:prstGeom>
        </p:spPr>
        <p:txBody>
          <a:bodyPr/>
          <a:lstStyle>
            <a:lvl1pPr>
              <a:defRPr>
                <a:solidFill>
                  <a:schemeClr val="tx2"/>
                </a:solidFill>
              </a:defRPr>
            </a:lvl1pPr>
          </a:lstStyle>
          <a:p>
            <a:r>
              <a:rPr lang="en-GB"/>
              <a:t>Click icon to add picture</a:t>
            </a:r>
            <a:endParaRPr lang="nl-BE"/>
          </a:p>
        </p:txBody>
      </p:sp>
      <p:sp>
        <p:nvSpPr>
          <p:cNvPr id="5" name="Text Placeholder 3">
            <a:extLst>
              <a:ext uri="{FF2B5EF4-FFF2-40B4-BE49-F238E27FC236}">
                <a16:creationId xmlns:a16="http://schemas.microsoft.com/office/drawing/2014/main" id="{427A8CE8-96A2-A52C-AA61-22FF4C2AAC05}"/>
              </a:ext>
            </a:extLst>
          </p:cNvPr>
          <p:cNvSpPr>
            <a:spLocks noGrp="1"/>
          </p:cNvSpPr>
          <p:nvPr>
            <p:ph type="body" sz="quarter" idx="11" hasCustomPrompt="1"/>
          </p:nvPr>
        </p:nvSpPr>
        <p:spPr>
          <a:xfrm>
            <a:off x="1570104" y="3633243"/>
            <a:ext cx="21243792"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Tree>
    <p:extLst>
      <p:ext uri="{BB962C8B-B14F-4D97-AF65-F5344CB8AC3E}">
        <p14:creationId xmlns:p14="http://schemas.microsoft.com/office/powerpoint/2010/main" val="67603548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gh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99247" cy="374600"/>
          </a:xfrm>
          <a:prstGeom prst="rect">
            <a:avLst/>
          </a:prstGeom>
        </p:spPr>
        <p:txBody>
          <a:bodyPr/>
          <a:lstStyle>
            <a:lvl1pPr>
              <a:defRPr>
                <a:solidFill>
                  <a:schemeClr val="bg1"/>
                </a:solidFill>
              </a:defRPr>
            </a:lvl1pPr>
          </a:lstStyle>
          <a:p>
            <a:fld id="{86CB4B4D-7CA3-9044-876B-883B54F8677D}" type="slidenum">
              <a:rPr lang="en-BE" smtClean="0"/>
              <a:pPr/>
              <a:t>‹#›</a:t>
            </a:fld>
            <a:endParaRPr lang="en-BE"/>
          </a:p>
        </p:txBody>
      </p:sp>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3"/>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49D4ADA6-36D4-1C1E-89CE-13333F647B70}"/>
              </a:ext>
            </a:extLst>
          </p:cNvPr>
          <p:cNvSpPr>
            <a:spLocks noGrp="1"/>
          </p:cNvSpPr>
          <p:nvPr>
            <p:ph type="body" sz="quarter" idx="10" hasCustomPrompt="1"/>
          </p:nvPr>
        </p:nvSpPr>
        <p:spPr>
          <a:xfrm>
            <a:off x="2654422" y="2465707"/>
            <a:ext cx="19092863" cy="6526697"/>
          </a:xfrm>
          <a:prstGeom prst="rect">
            <a:avLst/>
          </a:prstGeom>
        </p:spPr>
        <p:txBody>
          <a:bodyPr anchor="ctr">
            <a:normAutofit/>
          </a:bodyPr>
          <a:lstStyle>
            <a:lvl1pPr marL="0" indent="0" algn="ctr">
              <a:buNone/>
              <a:defRPr lang="en-BE" sz="8500" b="0" i="1" u="none" strike="noStrike" cap="none" spc="-170" baseline="0" dirty="0">
                <a:solidFill>
                  <a:schemeClr val="bg1"/>
                </a:solidFill>
                <a:uFillTx/>
                <a:latin typeface="Avenir Next" panose="020B0503020202020204" pitchFamily="34" charset="0"/>
                <a:ea typeface="Avenir Next" panose="020B0503020202020204" pitchFamily="34" charset="0"/>
                <a:cs typeface="Avenir Next" panose="020B0503020202020204" pitchFamily="34" charset="0"/>
                <a:sym typeface="Avenir Next Regular"/>
              </a:defRPr>
            </a:lvl1pPr>
          </a:lstStyle>
          <a:p>
            <a:pPr lvl="0"/>
            <a:r>
              <a:rPr lang="en-GB"/>
              <a:t>“Quote page </a:t>
            </a:r>
            <a:r>
              <a:rPr lang="en-GB" err="1"/>
              <a:t>estibulum</a:t>
            </a:r>
            <a:r>
              <a:rPr lang="en-GB"/>
              <a:t> tempus </a:t>
            </a:r>
            <a:r>
              <a:rPr lang="en-GB" err="1"/>
              <a:t>scelerisque</a:t>
            </a:r>
            <a:r>
              <a:rPr lang="en-GB"/>
              <a:t> </a:t>
            </a:r>
            <a:r>
              <a:rPr lang="en-GB" err="1"/>
              <a:t>condimentum</a:t>
            </a:r>
            <a:r>
              <a:rPr lang="en-GB"/>
              <a:t>. </a:t>
            </a:r>
            <a:r>
              <a:rPr lang="en-GB" err="1"/>
              <a:t>Curabitur</a:t>
            </a:r>
            <a:r>
              <a:rPr lang="en-GB"/>
              <a:t> </a:t>
            </a:r>
            <a:r>
              <a:rPr lang="en-GB" err="1"/>
              <a:t>eget</a:t>
            </a:r>
            <a:r>
              <a:rPr lang="en-GB"/>
              <a:t> </a:t>
            </a:r>
            <a:r>
              <a:rPr lang="en-GB" err="1"/>
              <a:t>nulla</a:t>
            </a:r>
            <a:r>
              <a:rPr lang="en-GB"/>
              <a:t> sit </a:t>
            </a:r>
            <a:r>
              <a:rPr lang="en-GB" err="1"/>
              <a:t>amet</a:t>
            </a:r>
            <a:r>
              <a:rPr lang="en-GB"/>
              <a:t> mi </a:t>
            </a:r>
            <a:r>
              <a:rPr lang="en-GB" err="1"/>
              <a:t>volutpat</a:t>
            </a:r>
            <a:r>
              <a:rPr lang="en-GB"/>
              <a:t> </a:t>
            </a:r>
            <a:r>
              <a:rPr lang="en-GB" err="1"/>
              <a:t>dapibus</a:t>
            </a:r>
            <a:r>
              <a:rPr lang="en-GB"/>
              <a:t> at at ligula. </a:t>
            </a:r>
            <a:r>
              <a:rPr lang="en-GB" err="1"/>
              <a:t>Quisque</a:t>
            </a:r>
            <a:r>
              <a:rPr lang="en-GB"/>
              <a:t> </a:t>
            </a:r>
            <a:r>
              <a:rPr lang="en-GB" err="1"/>
              <a:t>ut</a:t>
            </a:r>
            <a:r>
              <a:rPr lang="en-GB"/>
              <a:t> </a:t>
            </a:r>
            <a:r>
              <a:rPr lang="en-GB" err="1"/>
              <a:t>rhoncus</a:t>
            </a:r>
            <a:r>
              <a:rPr lang="en-GB"/>
              <a:t> </a:t>
            </a:r>
            <a:r>
              <a:rPr lang="en-GB" err="1"/>
              <a:t>neque</a:t>
            </a:r>
            <a:r>
              <a:rPr lang="en-GB"/>
              <a:t>, </a:t>
            </a:r>
            <a:r>
              <a:rPr lang="en-GB" err="1"/>
              <a:t>sollicitudin</a:t>
            </a:r>
            <a:r>
              <a:rPr lang="en-GB"/>
              <a:t> </a:t>
            </a:r>
            <a:r>
              <a:rPr lang="en-GB" err="1"/>
              <a:t>venenatis</a:t>
            </a:r>
            <a:r>
              <a:rPr lang="en-GB"/>
              <a:t> </a:t>
            </a:r>
            <a:r>
              <a:rPr lang="en-GB" err="1"/>
              <a:t>augue</a:t>
            </a:r>
            <a:r>
              <a:rPr lang="en-GB"/>
              <a:t>.”</a:t>
            </a:r>
            <a:endParaRPr lang="en-BE"/>
          </a:p>
        </p:txBody>
      </p:sp>
      <p:pic>
        <p:nvPicPr>
          <p:cNvPr id="3" name="Picture 2" descr="Logo&#10;&#10;Description automatically generated">
            <a:extLst>
              <a:ext uri="{FF2B5EF4-FFF2-40B4-BE49-F238E27FC236}">
                <a16:creationId xmlns:a16="http://schemas.microsoft.com/office/drawing/2014/main" id="{BCB5F177-0CBD-7A08-B0C7-64760A735F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58739" y="12589874"/>
            <a:ext cx="2011803" cy="615345"/>
          </a:xfrm>
          <a:prstGeom prst="rect">
            <a:avLst/>
          </a:prstGeom>
        </p:spPr>
      </p:pic>
      <p:sp>
        <p:nvSpPr>
          <p:cNvPr id="6" name="Text Placeholder 5">
            <a:extLst>
              <a:ext uri="{FF2B5EF4-FFF2-40B4-BE49-F238E27FC236}">
                <a16:creationId xmlns:a16="http://schemas.microsoft.com/office/drawing/2014/main" id="{83141F38-8852-434C-A396-49A0E3669EEC}"/>
              </a:ext>
            </a:extLst>
          </p:cNvPr>
          <p:cNvSpPr>
            <a:spLocks noGrp="1"/>
          </p:cNvSpPr>
          <p:nvPr>
            <p:ph type="body" sz="quarter" idx="11" hasCustomPrompt="1"/>
          </p:nvPr>
        </p:nvSpPr>
        <p:spPr>
          <a:xfrm>
            <a:off x="2654422" y="10132568"/>
            <a:ext cx="19092863" cy="955772"/>
          </a:xfrm>
          <a:prstGeom prst="rect">
            <a:avLst/>
          </a:prstGeom>
        </p:spPr>
        <p:txBody>
          <a:bodyPr/>
          <a:lstStyle>
            <a:lvl1pPr marL="0" indent="0" algn="ctr">
              <a:buNone/>
              <a:defRPr sz="6000">
                <a:solidFill>
                  <a:schemeClr val="bg1"/>
                </a:solidFill>
              </a:defRPr>
            </a:lvl1pPr>
          </a:lstStyle>
          <a:p>
            <a:pPr lvl="0"/>
            <a:r>
              <a:rPr lang="nl-BE"/>
              <a:t>Name, Organisation</a:t>
            </a:r>
          </a:p>
        </p:txBody>
      </p:sp>
      <p:pic>
        <p:nvPicPr>
          <p:cNvPr id="2" name="Image" descr="Image">
            <a:extLst>
              <a:ext uri="{FF2B5EF4-FFF2-40B4-BE49-F238E27FC236}">
                <a16:creationId xmlns:a16="http://schemas.microsoft.com/office/drawing/2014/main" id="{28EE1030-F694-8763-C94B-389A0D8BE550}"/>
              </a:ext>
            </a:extLst>
          </p:cNvPr>
          <p:cNvPicPr>
            <a:picLocks noChangeAspect="1"/>
          </p:cNvPicPr>
          <p:nvPr userDrawn="1"/>
        </p:nvPicPr>
        <p:blipFill>
          <a:blip r:embed="rId3"/>
          <a:stretch>
            <a:fillRect/>
          </a:stretch>
        </p:blipFill>
        <p:spPr>
          <a:xfrm rot="10800000">
            <a:off x="11350248" y="9381801"/>
            <a:ext cx="1683503" cy="280369"/>
          </a:xfrm>
          <a:prstGeom prst="rect">
            <a:avLst/>
          </a:prstGeom>
          <a:ln w="12700">
            <a:miter lim="400000"/>
          </a:ln>
        </p:spPr>
      </p:pic>
    </p:spTree>
    <p:extLst>
      <p:ext uri="{BB962C8B-B14F-4D97-AF65-F5344CB8AC3E}">
        <p14:creationId xmlns:p14="http://schemas.microsoft.com/office/powerpoint/2010/main" val="15865959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ghlight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599306"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858739" y="12589874"/>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6" name="Text Placeholder 3">
            <a:extLst>
              <a:ext uri="{FF2B5EF4-FFF2-40B4-BE49-F238E27FC236}">
                <a16:creationId xmlns:a16="http://schemas.microsoft.com/office/drawing/2014/main" id="{D016130D-C427-7F22-D72C-EB04AEF8DEF8}"/>
              </a:ext>
            </a:extLst>
          </p:cNvPr>
          <p:cNvSpPr>
            <a:spLocks noGrp="1"/>
          </p:cNvSpPr>
          <p:nvPr>
            <p:ph type="body" sz="quarter" idx="10" hasCustomPrompt="1"/>
          </p:nvPr>
        </p:nvSpPr>
        <p:spPr>
          <a:xfrm>
            <a:off x="2654422" y="2465707"/>
            <a:ext cx="19092863" cy="6526697"/>
          </a:xfrm>
          <a:prstGeom prst="rect">
            <a:avLst/>
          </a:prstGeom>
        </p:spPr>
        <p:txBody>
          <a:bodyPr anchor="ctr">
            <a:normAutofit/>
          </a:bodyPr>
          <a:lstStyle>
            <a:lvl1pPr marL="0" indent="0" algn="ctr">
              <a:buNone/>
              <a:defRPr lang="en-BE" sz="8500" b="0" i="1" u="none" strike="noStrike" cap="none" spc="-170" baseline="0" dirty="0">
                <a:solidFill>
                  <a:schemeClr val="tx2"/>
                </a:solidFill>
                <a:uFillTx/>
                <a:latin typeface="Avenir Next" panose="020B0503020202020204" pitchFamily="34" charset="0"/>
                <a:ea typeface="Avenir Next" panose="020B0503020202020204" pitchFamily="34" charset="0"/>
                <a:cs typeface="Avenir Next" panose="020B0503020202020204" pitchFamily="34" charset="0"/>
                <a:sym typeface="Avenir Next Regular"/>
              </a:defRPr>
            </a:lvl1pPr>
          </a:lstStyle>
          <a:p>
            <a:pPr lvl="0"/>
            <a:r>
              <a:rPr lang="en-GB"/>
              <a:t>“Quote page </a:t>
            </a:r>
            <a:r>
              <a:rPr lang="en-GB" err="1"/>
              <a:t>estibulum</a:t>
            </a:r>
            <a:r>
              <a:rPr lang="en-GB"/>
              <a:t> tempus </a:t>
            </a:r>
            <a:r>
              <a:rPr lang="en-GB" err="1"/>
              <a:t>scelerisque</a:t>
            </a:r>
            <a:r>
              <a:rPr lang="en-GB"/>
              <a:t> </a:t>
            </a:r>
            <a:r>
              <a:rPr lang="en-GB" err="1"/>
              <a:t>condimentum</a:t>
            </a:r>
            <a:r>
              <a:rPr lang="en-GB"/>
              <a:t>. </a:t>
            </a:r>
            <a:r>
              <a:rPr lang="en-GB" err="1"/>
              <a:t>Curabitur</a:t>
            </a:r>
            <a:r>
              <a:rPr lang="en-GB"/>
              <a:t> </a:t>
            </a:r>
            <a:r>
              <a:rPr lang="en-GB" err="1"/>
              <a:t>eget</a:t>
            </a:r>
            <a:r>
              <a:rPr lang="en-GB"/>
              <a:t> </a:t>
            </a:r>
            <a:r>
              <a:rPr lang="en-GB" err="1"/>
              <a:t>nulla</a:t>
            </a:r>
            <a:r>
              <a:rPr lang="en-GB"/>
              <a:t> sit </a:t>
            </a:r>
            <a:r>
              <a:rPr lang="en-GB" err="1"/>
              <a:t>amet</a:t>
            </a:r>
            <a:r>
              <a:rPr lang="en-GB"/>
              <a:t> mi </a:t>
            </a:r>
            <a:r>
              <a:rPr lang="en-GB" err="1"/>
              <a:t>volutpat</a:t>
            </a:r>
            <a:r>
              <a:rPr lang="en-GB"/>
              <a:t> </a:t>
            </a:r>
            <a:r>
              <a:rPr lang="en-GB" err="1"/>
              <a:t>dapibus</a:t>
            </a:r>
            <a:r>
              <a:rPr lang="en-GB"/>
              <a:t> at at ligula. </a:t>
            </a:r>
            <a:r>
              <a:rPr lang="en-GB" err="1"/>
              <a:t>Quisque</a:t>
            </a:r>
            <a:r>
              <a:rPr lang="en-GB"/>
              <a:t> </a:t>
            </a:r>
            <a:r>
              <a:rPr lang="en-GB" err="1"/>
              <a:t>ut</a:t>
            </a:r>
            <a:r>
              <a:rPr lang="en-GB"/>
              <a:t> </a:t>
            </a:r>
            <a:r>
              <a:rPr lang="en-GB" err="1"/>
              <a:t>rhoncus</a:t>
            </a:r>
            <a:r>
              <a:rPr lang="en-GB"/>
              <a:t> </a:t>
            </a:r>
            <a:r>
              <a:rPr lang="en-GB" err="1"/>
              <a:t>neque</a:t>
            </a:r>
            <a:r>
              <a:rPr lang="en-GB"/>
              <a:t>, </a:t>
            </a:r>
            <a:r>
              <a:rPr lang="en-GB" err="1"/>
              <a:t>sollicitudin</a:t>
            </a:r>
            <a:r>
              <a:rPr lang="en-GB"/>
              <a:t> </a:t>
            </a:r>
            <a:r>
              <a:rPr lang="en-GB" err="1"/>
              <a:t>venenatis</a:t>
            </a:r>
            <a:r>
              <a:rPr lang="en-GB"/>
              <a:t> </a:t>
            </a:r>
            <a:r>
              <a:rPr lang="en-GB" err="1"/>
              <a:t>augue</a:t>
            </a:r>
            <a:r>
              <a:rPr lang="en-GB"/>
              <a:t>.”</a:t>
            </a:r>
            <a:endParaRPr lang="en-BE"/>
          </a:p>
        </p:txBody>
      </p:sp>
      <p:sp>
        <p:nvSpPr>
          <p:cNvPr id="9" name="Text Placeholder 5">
            <a:extLst>
              <a:ext uri="{FF2B5EF4-FFF2-40B4-BE49-F238E27FC236}">
                <a16:creationId xmlns:a16="http://schemas.microsoft.com/office/drawing/2014/main" id="{D1351EA2-BCAF-4EE2-D8ED-24EED803B4BF}"/>
              </a:ext>
            </a:extLst>
          </p:cNvPr>
          <p:cNvSpPr>
            <a:spLocks noGrp="1"/>
          </p:cNvSpPr>
          <p:nvPr>
            <p:ph type="body" sz="quarter" idx="11" hasCustomPrompt="1"/>
          </p:nvPr>
        </p:nvSpPr>
        <p:spPr>
          <a:xfrm>
            <a:off x="2654422" y="10132568"/>
            <a:ext cx="19092863" cy="955772"/>
          </a:xfrm>
          <a:prstGeom prst="rect">
            <a:avLst/>
          </a:prstGeom>
        </p:spPr>
        <p:txBody>
          <a:bodyPr/>
          <a:lstStyle>
            <a:lvl1pPr marL="0" indent="0" algn="ctr">
              <a:buNone/>
              <a:defRPr sz="6000">
                <a:solidFill>
                  <a:schemeClr val="tx2"/>
                </a:solidFill>
              </a:defRPr>
            </a:lvl1pPr>
          </a:lstStyle>
          <a:p>
            <a:pPr lvl="0"/>
            <a:r>
              <a:rPr lang="nl-BE"/>
              <a:t>Name, Organisation</a:t>
            </a:r>
          </a:p>
        </p:txBody>
      </p:sp>
      <p:pic>
        <p:nvPicPr>
          <p:cNvPr id="10" name="Image" descr="Image">
            <a:extLst>
              <a:ext uri="{FF2B5EF4-FFF2-40B4-BE49-F238E27FC236}">
                <a16:creationId xmlns:a16="http://schemas.microsoft.com/office/drawing/2014/main" id="{55255329-59B2-75A9-6B73-5715D05DB26E}"/>
              </a:ext>
            </a:extLst>
          </p:cNvPr>
          <p:cNvPicPr>
            <a:picLocks noChangeAspect="1"/>
          </p:cNvPicPr>
          <p:nvPr userDrawn="1"/>
        </p:nvPicPr>
        <p:blipFill>
          <a:blip r:embed="rId4"/>
          <a:stretch>
            <a:fillRect/>
          </a:stretch>
        </p:blipFill>
        <p:spPr>
          <a:xfrm rot="10800000">
            <a:off x="11350248" y="9381801"/>
            <a:ext cx="1683503" cy="280369"/>
          </a:xfrm>
          <a:prstGeom prst="rect">
            <a:avLst/>
          </a:prstGeom>
          <a:ln w="12700">
            <a:miter lim="400000"/>
          </a:ln>
        </p:spPr>
      </p:pic>
    </p:spTree>
    <p:extLst>
      <p:ext uri="{BB962C8B-B14F-4D97-AF65-F5344CB8AC3E}">
        <p14:creationId xmlns:p14="http://schemas.microsoft.com/office/powerpoint/2010/main" val="112496626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6" r:id="rId2"/>
    <p:sldLayoutId id="2147483684" r:id="rId3"/>
    <p:sldLayoutId id="2147483691" r:id="rId4"/>
    <p:sldLayoutId id="2147483688" r:id="rId5"/>
    <p:sldLayoutId id="2147483689" r:id="rId6"/>
    <p:sldLayoutId id="2147483690" r:id="rId7"/>
    <p:sldLayoutId id="2147483685" r:id="rId8"/>
    <p:sldLayoutId id="2147483686" r:id="rId9"/>
    <p:sldLayoutId id="2147483679" r:id="rId10"/>
    <p:sldLayoutId id="2147483673" r:id="rId11"/>
  </p:sldLayoutIdLst>
  <p:transition spd="med"/>
  <p:hf hdr="0" ftr="0" dt="0"/>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3390/rs12030458" TargetMode="External"/><Relationship Id="rId2" Type="http://schemas.openxmlformats.org/officeDocument/2006/relationships/hyperlink" Target="https://doi.org/10.3390/app14062639" TargetMode="External"/><Relationship Id="rId1" Type="http://schemas.openxmlformats.org/officeDocument/2006/relationships/slideLayout" Target="../slideLayouts/slideLayout3.xml"/><Relationship Id="rId4" Type="http://schemas.openxmlformats.org/officeDocument/2006/relationships/hyperlink" Target="https://doi.org/10.3390/rs1624471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docs.pytorch.org/vision/main/model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FF0892-A40B-9B96-906C-CC99E427376D}"/>
              </a:ext>
            </a:extLst>
          </p:cNvPr>
          <p:cNvSpPr>
            <a:spLocks noGrp="1"/>
          </p:cNvSpPr>
          <p:nvPr>
            <p:ph type="title"/>
          </p:nvPr>
        </p:nvSpPr>
        <p:spPr>
          <a:xfrm>
            <a:off x="1211659" y="3291839"/>
            <a:ext cx="21971004" cy="5721531"/>
          </a:xfrm>
        </p:spPr>
        <p:txBody>
          <a:bodyPr/>
          <a:lstStyle/>
          <a:p>
            <a:r>
              <a:rPr lang="en-GB" dirty="0">
                <a:latin typeface="Avenir Next LT Pro" panose="020B0504020202020204" pitchFamily="34" charset="0"/>
              </a:rPr>
              <a:t>Project Proposal Presentation:</a:t>
            </a:r>
            <a:br>
              <a:rPr lang="en-GB" dirty="0">
                <a:latin typeface="Avenir Next LT Pro" panose="020B0504020202020204" pitchFamily="34" charset="0"/>
              </a:rPr>
            </a:br>
            <a:r>
              <a:rPr lang="pl-PL" sz="9700" dirty="0" smtClean="0">
                <a:latin typeface="Avenir Next LT Pro" panose="020B0504020202020204" pitchFamily="34" charset="0"/>
              </a:rPr>
              <a:t>Klasyfikacja statkó</a:t>
            </a:r>
            <a:r>
              <a:rPr lang="pl-PL" sz="9700" dirty="0" smtClean="0">
                <a:latin typeface="Avenir Next LT Pro" panose="020B0504020202020204" pitchFamily="34" charset="0"/>
              </a:rPr>
              <a:t>w </a:t>
            </a:r>
            <a:r>
              <a:rPr lang="pl-PL" sz="9700" smtClean="0">
                <a:latin typeface="Avenir Next LT Pro" panose="020B0504020202020204" pitchFamily="34" charset="0"/>
              </a:rPr>
              <a:t>powietrznych </a:t>
            </a:r>
            <a:br>
              <a:rPr lang="pl-PL" sz="9700" smtClean="0">
                <a:latin typeface="Avenir Next LT Pro" panose="020B0504020202020204" pitchFamily="34" charset="0"/>
              </a:rPr>
            </a:br>
            <a:r>
              <a:rPr lang="pl-PL" sz="9700" smtClean="0">
                <a:latin typeface="Avenir Next LT Pro" panose="020B0504020202020204" pitchFamily="34" charset="0"/>
              </a:rPr>
              <a:t>na </a:t>
            </a:r>
            <a:r>
              <a:rPr lang="pl-PL" sz="9700" dirty="0" smtClean="0">
                <a:latin typeface="Avenir Next LT Pro" panose="020B0504020202020204" pitchFamily="34" charset="0"/>
              </a:rPr>
              <a:t>zobrazowaniach </a:t>
            </a:r>
            <a:r>
              <a:rPr lang="pl-PL" sz="9700" smtClean="0">
                <a:latin typeface="Avenir Next LT Pro" panose="020B0504020202020204" pitchFamily="34" charset="0"/>
              </a:rPr>
              <a:t>satelitarnych </a:t>
            </a:r>
            <a:br>
              <a:rPr lang="pl-PL" sz="9700" smtClean="0">
                <a:latin typeface="Avenir Next LT Pro" panose="020B0504020202020204" pitchFamily="34" charset="0"/>
              </a:rPr>
            </a:br>
            <a:r>
              <a:rPr lang="pl-PL" sz="9700" smtClean="0">
                <a:latin typeface="Avenir Next LT Pro" panose="020B0504020202020204" pitchFamily="34" charset="0"/>
              </a:rPr>
              <a:t>z </a:t>
            </a:r>
            <a:r>
              <a:rPr lang="pl-PL" sz="9700" dirty="0" smtClean="0">
                <a:latin typeface="Avenir Next LT Pro" panose="020B0504020202020204" pitchFamily="34" charset="0"/>
              </a:rPr>
              <a:t>wykorzystaniem metod </a:t>
            </a:r>
            <a:r>
              <a:rPr lang="pl-PL" sz="9700" dirty="0" err="1" smtClean="0">
                <a:latin typeface="Avenir Next LT Pro" panose="020B0504020202020204" pitchFamily="34" charset="0"/>
              </a:rPr>
              <a:t>deep</a:t>
            </a:r>
            <a:r>
              <a:rPr lang="pl-PL" sz="9700" dirty="0" smtClean="0">
                <a:latin typeface="Avenir Next LT Pro" panose="020B0504020202020204" pitchFamily="34" charset="0"/>
              </a:rPr>
              <a:t> learning.</a:t>
            </a:r>
            <a:endParaRPr lang="en-GB" sz="9700" dirty="0">
              <a:latin typeface="Avenir Next LT Pro" panose="020B0504020202020204" pitchFamily="34" charset="0"/>
            </a:endParaRPr>
          </a:p>
        </p:txBody>
      </p:sp>
      <p:sp>
        <p:nvSpPr>
          <p:cNvPr id="7" name="Text Placeholder 6">
            <a:extLst>
              <a:ext uri="{FF2B5EF4-FFF2-40B4-BE49-F238E27FC236}">
                <a16:creationId xmlns:a16="http://schemas.microsoft.com/office/drawing/2014/main" id="{F4867ECD-B7B0-2AD1-8E98-76047941D029}"/>
              </a:ext>
            </a:extLst>
          </p:cNvPr>
          <p:cNvSpPr>
            <a:spLocks noGrp="1"/>
          </p:cNvSpPr>
          <p:nvPr>
            <p:ph type="body" sz="quarter" idx="1"/>
          </p:nvPr>
        </p:nvSpPr>
        <p:spPr/>
        <p:txBody>
          <a:bodyPr lIns="91440" tIns="45720" rIns="91440" bIns="45720" anchor="t"/>
          <a:lstStyle/>
          <a:p>
            <a:r>
              <a:rPr lang="pl-PL" dirty="0">
                <a:latin typeface="Avenir Next LT Pro" panose="020B0504020202020204" pitchFamily="34" charset="0"/>
              </a:rPr>
              <a:t>Wojciech KARWOWSKI</a:t>
            </a:r>
            <a:endParaRPr lang="en-GB" dirty="0">
              <a:latin typeface="Avenir Next LT Pro" panose="020B0504020202020204" pitchFamily="34" charset="0"/>
            </a:endParaRPr>
          </a:p>
        </p:txBody>
      </p:sp>
    </p:spTree>
    <p:extLst>
      <p:ext uri="{BB962C8B-B14F-4D97-AF65-F5344CB8AC3E}">
        <p14:creationId xmlns:p14="http://schemas.microsoft.com/office/powerpoint/2010/main" val="27298757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4BA56-2DEE-A593-F9E8-BCD20CE2A5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56D29-AA03-A926-4186-71681FD41258}"/>
              </a:ext>
            </a:extLst>
          </p:cNvPr>
          <p:cNvSpPr>
            <a:spLocks noGrp="1"/>
          </p:cNvSpPr>
          <p:nvPr>
            <p:ph type="sldNum" sz="quarter" idx="2"/>
          </p:nvPr>
        </p:nvSpPr>
        <p:spPr/>
        <p:txBody>
          <a:bodyPr/>
          <a:lstStyle/>
          <a:p>
            <a:fld id="{86CB4B4D-7CA3-9044-876B-883B54F8677D}" type="slidenum">
              <a:rPr lang="en-GB" smtClean="0"/>
              <a:t>10</a:t>
            </a:fld>
            <a:endParaRPr lang="en-GB"/>
          </a:p>
        </p:txBody>
      </p:sp>
      <p:sp>
        <p:nvSpPr>
          <p:cNvPr id="3" name="Text Placeholder 2">
            <a:extLst>
              <a:ext uri="{FF2B5EF4-FFF2-40B4-BE49-F238E27FC236}">
                <a16:creationId xmlns:a16="http://schemas.microsoft.com/office/drawing/2014/main" id="{C4FC9FCC-22B6-B29F-A8E4-6B121C96B11D}"/>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00F314B5-11E4-E1EC-BD53-8C622FC7C1C0}"/>
              </a:ext>
            </a:extLst>
          </p:cNvPr>
          <p:cNvSpPr>
            <a:spLocks noGrp="1"/>
          </p:cNvSpPr>
          <p:nvPr>
            <p:ph type="body" sz="quarter" idx="12"/>
          </p:nvPr>
        </p:nvSpPr>
        <p:spPr/>
        <p:txBody>
          <a:bodyPr/>
          <a:lstStyle/>
          <a:p>
            <a:pPr marL="0" indent="0">
              <a:buNone/>
            </a:pPr>
            <a:r>
              <a:rPr lang="pl-PL" dirty="0"/>
              <a:t>ETAP 3: TESTY MODELU</a:t>
            </a:r>
          </a:p>
          <a:p>
            <a:r>
              <a:rPr lang="pl-PL" dirty="0"/>
              <a:t>Testy modelu na niezależnych danych np. zobrazowaniach satelitarnych, </a:t>
            </a:r>
            <a:r>
              <a:rPr lang="pl-PL" dirty="0" err="1"/>
              <a:t>GoogleEarth</a:t>
            </a:r>
            <a:endParaRPr lang="en-GB" dirty="0"/>
          </a:p>
          <a:p>
            <a:pPr marL="0" indent="0">
              <a:buNone/>
            </a:pPr>
            <a:endParaRPr lang="en-GB" dirty="0"/>
          </a:p>
        </p:txBody>
      </p:sp>
      <p:pic>
        <p:nvPicPr>
          <p:cNvPr id="8" name="Obraz 7">
            <a:extLst>
              <a:ext uri="{FF2B5EF4-FFF2-40B4-BE49-F238E27FC236}">
                <a16:creationId xmlns:a16="http://schemas.microsoft.com/office/drawing/2014/main" id="{721FAAAD-15A7-CF54-14A9-6D56C7F42E5D}"/>
              </a:ext>
            </a:extLst>
          </p:cNvPr>
          <p:cNvPicPr>
            <a:picLocks noChangeAspect="1"/>
          </p:cNvPicPr>
          <p:nvPr/>
        </p:nvPicPr>
        <p:blipFill>
          <a:blip r:embed="rId2"/>
          <a:stretch>
            <a:fillRect/>
          </a:stretch>
        </p:blipFill>
        <p:spPr>
          <a:xfrm>
            <a:off x="4705004" y="5424390"/>
            <a:ext cx="13666124" cy="7290741"/>
          </a:xfrm>
          <a:prstGeom prst="rect">
            <a:avLst/>
          </a:prstGeom>
        </p:spPr>
      </p:pic>
    </p:spTree>
    <p:extLst>
      <p:ext uri="{BB962C8B-B14F-4D97-AF65-F5344CB8AC3E}">
        <p14:creationId xmlns:p14="http://schemas.microsoft.com/office/powerpoint/2010/main" val="38189531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753FA-11B6-B1CA-D949-B652C0D077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C48AC-BE07-B8D5-AEAB-F7936904EC8F}"/>
              </a:ext>
            </a:extLst>
          </p:cNvPr>
          <p:cNvSpPr>
            <a:spLocks noGrp="1"/>
          </p:cNvSpPr>
          <p:nvPr>
            <p:ph type="sldNum" sz="quarter" idx="2"/>
          </p:nvPr>
        </p:nvSpPr>
        <p:spPr/>
        <p:txBody>
          <a:bodyPr/>
          <a:lstStyle/>
          <a:p>
            <a:fld id="{86CB4B4D-7CA3-9044-876B-883B54F8677D}" type="slidenum">
              <a:rPr lang="en-GB" smtClean="0"/>
              <a:t>11</a:t>
            </a:fld>
            <a:endParaRPr lang="en-GB"/>
          </a:p>
        </p:txBody>
      </p:sp>
      <p:sp>
        <p:nvSpPr>
          <p:cNvPr id="3" name="Text Placeholder 2">
            <a:extLst>
              <a:ext uri="{FF2B5EF4-FFF2-40B4-BE49-F238E27FC236}">
                <a16:creationId xmlns:a16="http://schemas.microsoft.com/office/drawing/2014/main" id="{582FB6F3-6370-8B10-1C10-31B864F4CEB8}"/>
              </a:ext>
            </a:extLst>
          </p:cNvPr>
          <p:cNvSpPr>
            <a:spLocks noGrp="1"/>
          </p:cNvSpPr>
          <p:nvPr>
            <p:ph type="body" sz="quarter" idx="11"/>
          </p:nvPr>
        </p:nvSpPr>
        <p:spPr/>
        <p:txBody>
          <a:bodyPr/>
          <a:lstStyle/>
          <a:p>
            <a:r>
              <a:rPr lang="en-GB" dirty="0"/>
              <a:t>Risks</a:t>
            </a:r>
          </a:p>
        </p:txBody>
      </p:sp>
      <p:sp>
        <p:nvSpPr>
          <p:cNvPr id="8" name="Text Placeholder 5">
            <a:extLst>
              <a:ext uri="{FF2B5EF4-FFF2-40B4-BE49-F238E27FC236}">
                <a16:creationId xmlns:a16="http://schemas.microsoft.com/office/drawing/2014/main" id="{211C4FA4-5639-151E-FE53-43DA78B1050C}"/>
              </a:ext>
            </a:extLst>
          </p:cNvPr>
          <p:cNvSpPr>
            <a:spLocks noGrp="1"/>
          </p:cNvSpPr>
          <p:nvPr>
            <p:ph type="body" sz="quarter" idx="12"/>
          </p:nvPr>
        </p:nvSpPr>
        <p:spPr>
          <a:xfrm>
            <a:off x="1545951" y="2585466"/>
            <a:ext cx="21267946" cy="8936038"/>
          </a:xfrm>
        </p:spPr>
        <p:txBody>
          <a:bodyPr/>
          <a:lstStyle/>
          <a:p>
            <a:r>
              <a:rPr lang="pl-PL" dirty="0"/>
              <a:t>Zbyt mało danych </a:t>
            </a:r>
          </a:p>
          <a:p>
            <a:pPr lvl="1"/>
            <a:r>
              <a:rPr lang="pl-PL" dirty="0"/>
              <a:t>Rozwiązanie problemu: augmentacja, transfer learning, rozbudowanie bazy danych o obrazy z </a:t>
            </a:r>
            <a:r>
              <a:rPr lang="pl-PL" dirty="0" err="1"/>
              <a:t>GoogleEarth</a:t>
            </a:r>
            <a:endParaRPr lang="pl-PL" dirty="0"/>
          </a:p>
          <a:p>
            <a:r>
              <a:rPr lang="pl-PL" dirty="0" err="1"/>
              <a:t>Overfitting</a:t>
            </a:r>
            <a:r>
              <a:rPr lang="pl-PL" dirty="0"/>
              <a:t> modelu</a:t>
            </a:r>
          </a:p>
          <a:p>
            <a:pPr lvl="1"/>
            <a:r>
              <a:rPr lang="pl-PL" dirty="0"/>
              <a:t>Rozwiązanie problemu: augmentacja, </a:t>
            </a:r>
            <a:r>
              <a:rPr lang="pl-PL" dirty="0" err="1"/>
              <a:t>dropout</a:t>
            </a:r>
            <a:r>
              <a:rPr lang="pl-PL" dirty="0"/>
              <a:t>, różnorodność danych wejściowych.</a:t>
            </a:r>
            <a:endParaRPr lang="en-GB" dirty="0"/>
          </a:p>
          <a:p>
            <a:endParaRPr lang="en-GB" dirty="0"/>
          </a:p>
        </p:txBody>
      </p:sp>
    </p:spTree>
    <p:extLst>
      <p:ext uri="{BB962C8B-B14F-4D97-AF65-F5344CB8AC3E}">
        <p14:creationId xmlns:p14="http://schemas.microsoft.com/office/powerpoint/2010/main" val="19689577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385260-8A33-8FF8-00B6-DD7540E0CC3F}"/>
              </a:ext>
            </a:extLst>
          </p:cNvPr>
          <p:cNvSpPr>
            <a:spLocks noGrp="1"/>
          </p:cNvSpPr>
          <p:nvPr>
            <p:ph type="sldNum" sz="quarter" idx="2"/>
          </p:nvPr>
        </p:nvSpPr>
        <p:spPr/>
        <p:txBody>
          <a:bodyPr/>
          <a:lstStyle/>
          <a:p>
            <a:fld id="{86CB4B4D-7CA3-9044-876B-883B54F8677D}" type="slidenum">
              <a:rPr lang="en-GB" smtClean="0"/>
              <a:t>12</a:t>
            </a:fld>
            <a:endParaRPr lang="en-GB"/>
          </a:p>
        </p:txBody>
      </p:sp>
      <p:sp>
        <p:nvSpPr>
          <p:cNvPr id="3" name="Text Placeholder 2">
            <a:extLst>
              <a:ext uri="{FF2B5EF4-FFF2-40B4-BE49-F238E27FC236}">
                <a16:creationId xmlns:a16="http://schemas.microsoft.com/office/drawing/2014/main" id="{8D8A8D2D-68F0-1E0E-F7E8-173FF3780857}"/>
              </a:ext>
            </a:extLst>
          </p:cNvPr>
          <p:cNvSpPr>
            <a:spLocks noGrp="1"/>
          </p:cNvSpPr>
          <p:nvPr>
            <p:ph type="body" sz="quarter" idx="11"/>
          </p:nvPr>
        </p:nvSpPr>
        <p:spPr/>
        <p:txBody>
          <a:bodyPr/>
          <a:lstStyle/>
          <a:p>
            <a:r>
              <a:rPr lang="en-GB" dirty="0"/>
              <a:t>Legal-Ethical Issues</a:t>
            </a:r>
          </a:p>
        </p:txBody>
      </p:sp>
      <p:sp>
        <p:nvSpPr>
          <p:cNvPr id="4" name="Text Placeholder 3">
            <a:extLst>
              <a:ext uri="{FF2B5EF4-FFF2-40B4-BE49-F238E27FC236}">
                <a16:creationId xmlns:a16="http://schemas.microsoft.com/office/drawing/2014/main" id="{5AE5B45E-5223-A8C8-88FB-023ADE00FC6B}"/>
              </a:ext>
            </a:extLst>
          </p:cNvPr>
          <p:cNvSpPr>
            <a:spLocks noGrp="1"/>
          </p:cNvSpPr>
          <p:nvPr>
            <p:ph type="body" sz="quarter" idx="12"/>
          </p:nvPr>
        </p:nvSpPr>
        <p:spPr/>
        <p:txBody>
          <a:bodyPr/>
          <a:lstStyle/>
          <a:p>
            <a:r>
              <a:rPr lang="pl-PL" dirty="0"/>
              <a:t>Projekt przygotowany zostanie na podstawie otwartych baz danych.</a:t>
            </a:r>
          </a:p>
          <a:p>
            <a:r>
              <a:rPr lang="pl-PL" dirty="0"/>
              <a:t>Projekt nie narusza prywatności osób ani  obiektów prywatnych.</a:t>
            </a:r>
            <a:endParaRPr lang="en-GB" dirty="0"/>
          </a:p>
        </p:txBody>
      </p:sp>
    </p:spTree>
    <p:extLst>
      <p:ext uri="{BB962C8B-B14F-4D97-AF65-F5344CB8AC3E}">
        <p14:creationId xmlns:p14="http://schemas.microsoft.com/office/powerpoint/2010/main" val="109849054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92744-998A-924A-9E39-E20F035867B4}"/>
              </a:ext>
            </a:extLst>
          </p:cNvPr>
          <p:cNvSpPr>
            <a:spLocks noGrp="1"/>
          </p:cNvSpPr>
          <p:nvPr>
            <p:ph type="sldNum" sz="quarter" idx="2"/>
          </p:nvPr>
        </p:nvSpPr>
        <p:spPr/>
        <p:txBody>
          <a:bodyPr/>
          <a:lstStyle/>
          <a:p>
            <a:fld id="{86CB4B4D-7CA3-9044-876B-883B54F8677D}" type="slidenum">
              <a:rPr lang="en-BE" smtClean="0"/>
              <a:pPr/>
              <a:t>13</a:t>
            </a:fld>
            <a:endParaRPr lang="en-BE"/>
          </a:p>
        </p:txBody>
      </p:sp>
      <p:sp>
        <p:nvSpPr>
          <p:cNvPr id="5" name="Text Placeholder 4">
            <a:extLst>
              <a:ext uri="{FF2B5EF4-FFF2-40B4-BE49-F238E27FC236}">
                <a16:creationId xmlns:a16="http://schemas.microsoft.com/office/drawing/2014/main" id="{35C9AFA8-4B53-6B1E-235F-569BC2C42B4E}"/>
              </a:ext>
            </a:extLst>
          </p:cNvPr>
          <p:cNvSpPr>
            <a:spLocks noGrp="1"/>
          </p:cNvSpPr>
          <p:nvPr>
            <p:ph type="body" sz="quarter" idx="11"/>
          </p:nvPr>
        </p:nvSpPr>
        <p:spPr/>
        <p:txBody>
          <a:bodyPr/>
          <a:lstStyle/>
          <a:p>
            <a:r>
              <a:rPr lang="en-GB" sz="6000" dirty="0"/>
              <a:t>Example literature</a:t>
            </a:r>
          </a:p>
        </p:txBody>
      </p:sp>
      <p:sp>
        <p:nvSpPr>
          <p:cNvPr id="6" name="Text Placeholder 5">
            <a:extLst>
              <a:ext uri="{FF2B5EF4-FFF2-40B4-BE49-F238E27FC236}">
                <a16:creationId xmlns:a16="http://schemas.microsoft.com/office/drawing/2014/main" id="{0519C33E-5113-7911-4DA2-BD90F1BD89AB}"/>
              </a:ext>
            </a:extLst>
          </p:cNvPr>
          <p:cNvSpPr>
            <a:spLocks noGrp="1"/>
          </p:cNvSpPr>
          <p:nvPr>
            <p:ph type="body" sz="quarter" idx="12"/>
          </p:nvPr>
        </p:nvSpPr>
        <p:spPr/>
        <p:txBody>
          <a:bodyPr/>
          <a:lstStyle/>
          <a:p>
            <a:r>
              <a:rPr lang="pl-PL" dirty="0" err="1"/>
              <a:t>Shaar</a:t>
            </a:r>
            <a:r>
              <a:rPr lang="pl-PL" dirty="0"/>
              <a:t>, F.; </a:t>
            </a:r>
            <a:r>
              <a:rPr lang="pl-PL" dirty="0" err="1"/>
              <a:t>Yılmaz</a:t>
            </a:r>
            <a:r>
              <a:rPr lang="pl-PL" dirty="0"/>
              <a:t>, A.; Topcu, A.E.; </a:t>
            </a:r>
            <a:r>
              <a:rPr lang="pl-PL" dirty="0" err="1"/>
              <a:t>Alzoubi</a:t>
            </a:r>
            <a:r>
              <a:rPr lang="pl-PL" dirty="0"/>
              <a:t>, Y.I. Remote </a:t>
            </a:r>
            <a:r>
              <a:rPr lang="pl-PL" dirty="0" err="1"/>
              <a:t>Sensing</a:t>
            </a:r>
            <a:r>
              <a:rPr lang="pl-PL" dirty="0"/>
              <a:t> Image </a:t>
            </a:r>
            <a:r>
              <a:rPr lang="pl-PL" dirty="0" err="1"/>
              <a:t>Segmentation</a:t>
            </a:r>
            <a:r>
              <a:rPr lang="pl-PL" dirty="0"/>
              <a:t> for Aircraft </a:t>
            </a:r>
            <a:r>
              <a:rPr lang="pl-PL" dirty="0" err="1"/>
              <a:t>Recognition</a:t>
            </a:r>
            <a:r>
              <a:rPr lang="pl-PL" dirty="0"/>
              <a:t> Using U-Net as </a:t>
            </a:r>
            <a:r>
              <a:rPr lang="pl-PL" dirty="0" err="1"/>
              <a:t>Deep</a:t>
            </a:r>
            <a:r>
              <a:rPr lang="pl-PL" dirty="0"/>
              <a:t> Learning Architecture. </a:t>
            </a:r>
            <a:r>
              <a:rPr lang="pl-PL" i="1" dirty="0" err="1"/>
              <a:t>Appl</a:t>
            </a:r>
            <a:r>
              <a:rPr lang="pl-PL" i="1" dirty="0"/>
              <a:t>. </a:t>
            </a:r>
            <a:r>
              <a:rPr lang="pl-PL" i="1" dirty="0" err="1"/>
              <a:t>Sci</a:t>
            </a:r>
            <a:r>
              <a:rPr lang="pl-PL" i="1" dirty="0"/>
              <a:t>.</a:t>
            </a:r>
            <a:r>
              <a:rPr lang="pl-PL" dirty="0"/>
              <a:t> </a:t>
            </a:r>
            <a:r>
              <a:rPr lang="pl-PL" b="1" dirty="0"/>
              <a:t>2024</a:t>
            </a:r>
            <a:r>
              <a:rPr lang="pl-PL" dirty="0"/>
              <a:t>, </a:t>
            </a:r>
            <a:r>
              <a:rPr lang="pl-PL" i="1" dirty="0"/>
              <a:t>14</a:t>
            </a:r>
            <a:r>
              <a:rPr lang="pl-PL" dirty="0"/>
              <a:t>, 2639. </a:t>
            </a:r>
            <a:r>
              <a:rPr lang="pl-PL" dirty="0">
                <a:hlinkClick r:id="rId2"/>
              </a:rPr>
              <a:t>https://doi.org/10.3390/app14062639</a:t>
            </a:r>
            <a:endParaRPr lang="pl-PL" dirty="0"/>
          </a:p>
          <a:p>
            <a:r>
              <a:rPr lang="en-US" dirty="0" err="1"/>
              <a:t>Alganci</a:t>
            </a:r>
            <a:r>
              <a:rPr lang="en-US" dirty="0"/>
              <a:t>, U.; </a:t>
            </a:r>
            <a:r>
              <a:rPr lang="en-US" dirty="0" err="1"/>
              <a:t>Soydas</a:t>
            </a:r>
            <a:r>
              <a:rPr lang="en-US" dirty="0"/>
              <a:t>, M.; </a:t>
            </a:r>
            <a:r>
              <a:rPr lang="en-US" dirty="0" err="1"/>
              <a:t>Sertel</a:t>
            </a:r>
            <a:r>
              <a:rPr lang="en-US" dirty="0"/>
              <a:t>, E. Comparative Research on Deep Learning Approaches for Airplane Detection from Very High-Resolution Satellite Images. </a:t>
            </a:r>
            <a:r>
              <a:rPr lang="en-US" i="1" dirty="0"/>
              <a:t>Remote Sens.</a:t>
            </a:r>
            <a:r>
              <a:rPr lang="en-US" dirty="0"/>
              <a:t> </a:t>
            </a:r>
            <a:r>
              <a:rPr lang="en-US" b="1" dirty="0"/>
              <a:t>2020</a:t>
            </a:r>
            <a:r>
              <a:rPr lang="en-US" dirty="0"/>
              <a:t>, </a:t>
            </a:r>
            <a:r>
              <a:rPr lang="en-US" i="1" dirty="0"/>
              <a:t>12</a:t>
            </a:r>
            <a:r>
              <a:rPr lang="en-US" dirty="0"/>
              <a:t>, 458. </a:t>
            </a:r>
            <a:r>
              <a:rPr lang="en-US" dirty="0">
                <a:hlinkClick r:id="rId3"/>
              </a:rPr>
              <a:t>https://doi.org/10.3390/rs12030458</a:t>
            </a:r>
            <a:endParaRPr lang="pl-PL" dirty="0"/>
          </a:p>
          <a:p>
            <a:r>
              <a:rPr lang="pl-PL" dirty="0"/>
              <a:t>El </a:t>
            </a:r>
            <a:r>
              <a:rPr lang="pl-PL" dirty="0" err="1"/>
              <a:t>Ghazouali</a:t>
            </a:r>
            <a:r>
              <a:rPr lang="pl-PL" dirty="0"/>
              <a:t>, S.; </a:t>
            </a:r>
            <a:r>
              <a:rPr lang="pl-PL" dirty="0" err="1"/>
              <a:t>Gucciardi</a:t>
            </a:r>
            <a:r>
              <a:rPr lang="pl-PL" dirty="0"/>
              <a:t>, A.; </a:t>
            </a:r>
            <a:r>
              <a:rPr lang="pl-PL" dirty="0" err="1"/>
              <a:t>Venturini</a:t>
            </a:r>
            <a:r>
              <a:rPr lang="pl-PL" dirty="0"/>
              <a:t>, F.; Venturi, N.; </a:t>
            </a:r>
            <a:r>
              <a:rPr lang="pl-PL" dirty="0" err="1"/>
              <a:t>Rueegsegger</a:t>
            </a:r>
            <a:r>
              <a:rPr lang="pl-PL" dirty="0"/>
              <a:t>, M.; </a:t>
            </a:r>
            <a:r>
              <a:rPr lang="pl-PL" dirty="0" err="1"/>
              <a:t>Michelucci</a:t>
            </a:r>
            <a:r>
              <a:rPr lang="pl-PL" dirty="0"/>
              <a:t>, U. </a:t>
            </a:r>
            <a:r>
              <a:rPr lang="pl-PL" dirty="0" err="1"/>
              <a:t>FlightScope</a:t>
            </a:r>
            <a:r>
              <a:rPr lang="pl-PL" dirty="0"/>
              <a:t>: </a:t>
            </a:r>
            <a:r>
              <a:rPr lang="pl-PL" dirty="0" err="1"/>
              <a:t>An</a:t>
            </a:r>
            <a:r>
              <a:rPr lang="pl-PL" dirty="0"/>
              <a:t> </a:t>
            </a:r>
            <a:r>
              <a:rPr lang="pl-PL" dirty="0" err="1"/>
              <a:t>Experimental</a:t>
            </a:r>
            <a:r>
              <a:rPr lang="pl-PL" dirty="0"/>
              <a:t> </a:t>
            </a:r>
            <a:r>
              <a:rPr lang="pl-PL" dirty="0" err="1"/>
              <a:t>Comparative</a:t>
            </a:r>
            <a:r>
              <a:rPr lang="pl-PL" dirty="0"/>
              <a:t> </a:t>
            </a:r>
            <a:r>
              <a:rPr lang="pl-PL" dirty="0" err="1"/>
              <a:t>Review</a:t>
            </a:r>
            <a:r>
              <a:rPr lang="pl-PL" dirty="0"/>
              <a:t> of Aircraft </a:t>
            </a:r>
            <a:r>
              <a:rPr lang="pl-PL" dirty="0" err="1"/>
              <a:t>Detection</a:t>
            </a:r>
            <a:r>
              <a:rPr lang="pl-PL" dirty="0"/>
              <a:t> </a:t>
            </a:r>
            <a:r>
              <a:rPr lang="pl-PL" dirty="0" err="1"/>
              <a:t>Algorithms</a:t>
            </a:r>
            <a:r>
              <a:rPr lang="pl-PL" dirty="0"/>
              <a:t> in </a:t>
            </a:r>
            <a:r>
              <a:rPr lang="pl-PL" dirty="0" err="1"/>
              <a:t>Satellite</a:t>
            </a:r>
            <a:r>
              <a:rPr lang="pl-PL" dirty="0"/>
              <a:t> </a:t>
            </a:r>
            <a:r>
              <a:rPr lang="pl-PL" dirty="0" err="1"/>
              <a:t>Imagery</a:t>
            </a:r>
            <a:r>
              <a:rPr lang="pl-PL" dirty="0"/>
              <a:t>. </a:t>
            </a:r>
            <a:r>
              <a:rPr lang="pl-PL" i="1" dirty="0"/>
              <a:t>Remote Sens.</a:t>
            </a:r>
            <a:r>
              <a:rPr lang="pl-PL" dirty="0"/>
              <a:t> </a:t>
            </a:r>
            <a:r>
              <a:rPr lang="pl-PL" b="1" dirty="0"/>
              <a:t>2024</a:t>
            </a:r>
            <a:r>
              <a:rPr lang="pl-PL" dirty="0"/>
              <a:t>, </a:t>
            </a:r>
            <a:r>
              <a:rPr lang="pl-PL" i="1" dirty="0"/>
              <a:t>16</a:t>
            </a:r>
            <a:r>
              <a:rPr lang="pl-PL" dirty="0"/>
              <a:t>, 4715. </a:t>
            </a:r>
            <a:r>
              <a:rPr lang="pl-PL" dirty="0">
                <a:hlinkClick r:id="rId4"/>
              </a:rPr>
              <a:t>https://doi.org/10.3390/rs16244715</a:t>
            </a:r>
            <a:endParaRPr lang="pl-PL" dirty="0"/>
          </a:p>
          <a:p>
            <a:r>
              <a:rPr lang="pl-PL" dirty="0" err="1"/>
              <a:t>Aydına</a:t>
            </a:r>
            <a:r>
              <a:rPr lang="pl-PL" dirty="0"/>
              <a:t>, </a:t>
            </a:r>
            <a:r>
              <a:rPr lang="pl-PL" dirty="0" err="1"/>
              <a:t>Halise</a:t>
            </a:r>
            <a:r>
              <a:rPr lang="pl-PL" dirty="0"/>
              <a:t> Nur, </a:t>
            </a:r>
            <a:r>
              <a:rPr lang="pl-PL" dirty="0" err="1"/>
              <a:t>Begüm</a:t>
            </a:r>
            <a:r>
              <a:rPr lang="pl-PL" dirty="0"/>
              <a:t> </a:t>
            </a:r>
            <a:r>
              <a:rPr lang="pl-PL" dirty="0" err="1"/>
              <a:t>Şenera</a:t>
            </a:r>
            <a:r>
              <a:rPr lang="pl-PL" dirty="0"/>
              <a:t>, and </a:t>
            </a:r>
            <a:r>
              <a:rPr lang="pl-PL" dirty="0" err="1"/>
              <a:t>Çağatay</a:t>
            </a:r>
            <a:r>
              <a:rPr lang="pl-PL" dirty="0"/>
              <a:t> </a:t>
            </a:r>
            <a:r>
              <a:rPr lang="pl-PL" dirty="0" err="1"/>
              <a:t>Berke</a:t>
            </a:r>
            <a:r>
              <a:rPr lang="pl-PL" dirty="0"/>
              <a:t> </a:t>
            </a:r>
            <a:r>
              <a:rPr lang="pl-PL" dirty="0" err="1"/>
              <a:t>Erdaşa</a:t>
            </a:r>
            <a:r>
              <a:rPr lang="pl-PL" dirty="0"/>
              <a:t>. "</a:t>
            </a:r>
            <a:r>
              <a:rPr lang="pl-PL" dirty="0" err="1"/>
              <a:t>Leveraging</a:t>
            </a:r>
            <a:r>
              <a:rPr lang="pl-PL" dirty="0"/>
              <a:t> </a:t>
            </a:r>
            <a:r>
              <a:rPr lang="pl-PL" dirty="0" err="1"/>
              <a:t>Deep</a:t>
            </a:r>
            <a:r>
              <a:rPr lang="pl-PL" dirty="0"/>
              <a:t> Learning for </a:t>
            </a:r>
            <a:r>
              <a:rPr lang="pl-PL" dirty="0" err="1"/>
              <a:t>Accurate</a:t>
            </a:r>
            <a:r>
              <a:rPr lang="pl-PL" dirty="0"/>
              <a:t> Aircraft </a:t>
            </a:r>
            <a:r>
              <a:rPr lang="pl-PL" dirty="0" err="1"/>
              <a:t>Classification</a:t>
            </a:r>
            <a:r>
              <a:rPr lang="pl-PL" dirty="0"/>
              <a:t> in Remote </a:t>
            </a:r>
            <a:r>
              <a:rPr lang="pl-PL" dirty="0" err="1"/>
              <a:t>Sensing</a:t>
            </a:r>
            <a:r>
              <a:rPr lang="pl-PL" dirty="0"/>
              <a:t> </a:t>
            </a:r>
            <a:r>
              <a:rPr lang="pl-PL" dirty="0" err="1"/>
              <a:t>Images</a:t>
            </a:r>
            <a:r>
              <a:rPr lang="pl-PL" dirty="0"/>
              <a:t>."</a:t>
            </a:r>
            <a:endParaRPr lang="en-GB" dirty="0"/>
          </a:p>
        </p:txBody>
      </p:sp>
    </p:spTree>
    <p:extLst>
      <p:ext uri="{BB962C8B-B14F-4D97-AF65-F5344CB8AC3E}">
        <p14:creationId xmlns:p14="http://schemas.microsoft.com/office/powerpoint/2010/main" val="40314244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26D89-BBE9-854F-0E25-FD59AC0ADF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901455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75D91-2ED2-F060-9928-BAD3E5D2F523}"/>
              </a:ext>
            </a:extLst>
          </p:cNvPr>
          <p:cNvSpPr>
            <a:spLocks noGrp="1"/>
          </p:cNvSpPr>
          <p:nvPr>
            <p:ph type="sldNum" sz="quarter" idx="2"/>
          </p:nvPr>
        </p:nvSpPr>
        <p:spPr/>
        <p:txBody>
          <a:bodyPr/>
          <a:lstStyle/>
          <a:p>
            <a:fld id="{86CB4B4D-7CA3-9044-876B-883B54F8677D}" type="slidenum">
              <a:rPr lang="en-BE" smtClean="0"/>
              <a:t>2</a:t>
            </a:fld>
            <a:endParaRPr lang="en-BE"/>
          </a:p>
        </p:txBody>
      </p:sp>
      <p:sp>
        <p:nvSpPr>
          <p:cNvPr id="8" name="Text Placeholder 7">
            <a:extLst>
              <a:ext uri="{FF2B5EF4-FFF2-40B4-BE49-F238E27FC236}">
                <a16:creationId xmlns:a16="http://schemas.microsoft.com/office/drawing/2014/main" id="{16D93439-BE8A-9CFA-7AA6-BA3FCE604D7B}"/>
              </a:ext>
            </a:extLst>
          </p:cNvPr>
          <p:cNvSpPr>
            <a:spLocks noGrp="1"/>
          </p:cNvSpPr>
          <p:nvPr>
            <p:ph type="body" sz="quarter" idx="11"/>
          </p:nvPr>
        </p:nvSpPr>
        <p:spPr>
          <a:xfrm>
            <a:off x="1545950" y="1794676"/>
            <a:ext cx="23142850" cy="654610"/>
          </a:xfrm>
        </p:spPr>
        <p:txBody>
          <a:bodyPr/>
          <a:lstStyle/>
          <a:p>
            <a:pPr algn="l"/>
            <a:r>
              <a:rPr lang="en-US" sz="6000" dirty="0">
                <a:solidFill>
                  <a:srgbClr val="171A22"/>
                </a:solidFill>
                <a:latin typeface="Avenir Next LT Pro" panose="020B0504020202020204" pitchFamily="34" charset="0"/>
              </a:rPr>
              <a:t>Cel </a:t>
            </a:r>
            <a:r>
              <a:rPr lang="en-US" sz="6000" dirty="0" err="1">
                <a:solidFill>
                  <a:srgbClr val="171A22"/>
                </a:solidFill>
                <a:latin typeface="Avenir Next LT Pro" panose="020B0504020202020204" pitchFamily="34" charset="0"/>
              </a:rPr>
              <a:t>projektu</a:t>
            </a:r>
            <a:endParaRPr lang="en-US" sz="6000" b="1" dirty="0">
              <a:solidFill>
                <a:srgbClr val="171A22"/>
              </a:solidFill>
              <a:effectLst/>
              <a:latin typeface="Avenir Next LT Pro" panose="020B0504020202020204" pitchFamily="34" charset="0"/>
            </a:endParaRPr>
          </a:p>
        </p:txBody>
      </p:sp>
      <p:sp>
        <p:nvSpPr>
          <p:cNvPr id="9" name="Text Placeholder 8">
            <a:extLst>
              <a:ext uri="{FF2B5EF4-FFF2-40B4-BE49-F238E27FC236}">
                <a16:creationId xmlns:a16="http://schemas.microsoft.com/office/drawing/2014/main" id="{232C93CF-13C4-253D-99AF-6BA3F447A4A6}"/>
              </a:ext>
            </a:extLst>
          </p:cNvPr>
          <p:cNvSpPr>
            <a:spLocks noGrp="1"/>
          </p:cNvSpPr>
          <p:nvPr>
            <p:ph type="body" sz="quarter" idx="12"/>
          </p:nvPr>
        </p:nvSpPr>
        <p:spPr>
          <a:xfrm>
            <a:off x="1558027" y="2985286"/>
            <a:ext cx="21267946" cy="8936038"/>
          </a:xfrm>
        </p:spPr>
        <p:txBody>
          <a:bodyPr/>
          <a:lstStyle/>
          <a:p>
            <a:pPr marL="0" indent="0">
              <a:buNone/>
            </a:pPr>
            <a:r>
              <a:rPr lang="pl-PL" dirty="0"/>
              <a:t>Celem projektu jest opracowanie i przetestowanie modelu klasyfikującego różne typy samolotów na zdjęciach lotniczych i satelitarnych.</a:t>
            </a:r>
          </a:p>
          <a:p>
            <a:pPr marL="0" indent="0">
              <a:buNone/>
            </a:pPr>
            <a:r>
              <a:rPr lang="pl-PL" dirty="0"/>
              <a:t>Model ma umożliwiać automatyczne rozpoznawanie obiektów w warunkach zmiennego tła, różnych rozdzielczości i jakości obrazu.</a:t>
            </a:r>
            <a:endParaRPr lang="en-US" dirty="0">
              <a:latin typeface="+mn-lt"/>
            </a:endParaRPr>
          </a:p>
        </p:txBody>
      </p:sp>
    </p:spTree>
    <p:extLst>
      <p:ext uri="{BB962C8B-B14F-4D97-AF65-F5344CB8AC3E}">
        <p14:creationId xmlns:p14="http://schemas.microsoft.com/office/powerpoint/2010/main" val="26588252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EB69C-6F47-86C0-9874-54C244C8E84C}"/>
              </a:ext>
            </a:extLst>
          </p:cNvPr>
          <p:cNvSpPr>
            <a:spLocks noGrp="1"/>
          </p:cNvSpPr>
          <p:nvPr>
            <p:ph type="sldNum" sz="quarter" idx="2"/>
          </p:nvPr>
        </p:nvSpPr>
        <p:spPr/>
        <p:txBody>
          <a:bodyPr/>
          <a:lstStyle/>
          <a:p>
            <a:fld id="{86CB4B4D-7CA3-9044-876B-883B54F8677D}" type="slidenum">
              <a:rPr lang="en-GB" smtClean="0"/>
              <a:t>3</a:t>
            </a:fld>
            <a:endParaRPr lang="en-GB"/>
          </a:p>
        </p:txBody>
      </p:sp>
      <p:sp>
        <p:nvSpPr>
          <p:cNvPr id="3" name="Text Placeholder 2">
            <a:extLst>
              <a:ext uri="{FF2B5EF4-FFF2-40B4-BE49-F238E27FC236}">
                <a16:creationId xmlns:a16="http://schemas.microsoft.com/office/drawing/2014/main" id="{78F446BD-8303-5378-FF28-4D50AAACF827}"/>
              </a:ext>
            </a:extLst>
          </p:cNvPr>
          <p:cNvSpPr>
            <a:spLocks noGrp="1"/>
          </p:cNvSpPr>
          <p:nvPr>
            <p:ph type="body" sz="quarter" idx="11"/>
          </p:nvPr>
        </p:nvSpPr>
        <p:spPr/>
        <p:txBody>
          <a:bodyPr/>
          <a:lstStyle/>
          <a:p>
            <a:r>
              <a:rPr lang="pl-PL" dirty="0"/>
              <a:t>DATASET</a:t>
            </a:r>
            <a:endParaRPr lang="en-GB" dirty="0"/>
          </a:p>
        </p:txBody>
      </p:sp>
      <p:pic>
        <p:nvPicPr>
          <p:cNvPr id="6" name="Obraz 5">
            <a:extLst>
              <a:ext uri="{FF2B5EF4-FFF2-40B4-BE49-F238E27FC236}">
                <a16:creationId xmlns:a16="http://schemas.microsoft.com/office/drawing/2014/main" id="{D6E6A3C2-2191-7730-118A-09F2CDCA2D16}"/>
              </a:ext>
            </a:extLst>
          </p:cNvPr>
          <p:cNvPicPr>
            <a:picLocks noChangeAspect="1"/>
          </p:cNvPicPr>
          <p:nvPr/>
        </p:nvPicPr>
        <p:blipFill>
          <a:blip r:embed="rId2"/>
          <a:srcRect r="11413" b="2008"/>
          <a:stretch>
            <a:fillRect/>
          </a:stretch>
        </p:blipFill>
        <p:spPr>
          <a:xfrm>
            <a:off x="585448" y="3911980"/>
            <a:ext cx="10321320" cy="6188570"/>
          </a:xfrm>
          <a:prstGeom prst="rect">
            <a:avLst/>
          </a:prstGeom>
        </p:spPr>
      </p:pic>
      <p:pic>
        <p:nvPicPr>
          <p:cNvPr id="8" name="Obraz 7">
            <a:extLst>
              <a:ext uri="{FF2B5EF4-FFF2-40B4-BE49-F238E27FC236}">
                <a16:creationId xmlns:a16="http://schemas.microsoft.com/office/drawing/2014/main" id="{403863F6-09F1-31C2-BB56-B2744EDBF7A5}"/>
              </a:ext>
            </a:extLst>
          </p:cNvPr>
          <p:cNvPicPr>
            <a:picLocks noChangeAspect="1"/>
          </p:cNvPicPr>
          <p:nvPr/>
        </p:nvPicPr>
        <p:blipFill>
          <a:blip r:embed="rId3"/>
          <a:srcRect r="10332"/>
          <a:stretch>
            <a:fillRect/>
          </a:stretch>
        </p:blipFill>
        <p:spPr>
          <a:xfrm>
            <a:off x="11476185" y="3911980"/>
            <a:ext cx="12730477" cy="6645216"/>
          </a:xfrm>
          <a:prstGeom prst="rect">
            <a:avLst/>
          </a:prstGeom>
        </p:spPr>
      </p:pic>
    </p:spTree>
    <p:extLst>
      <p:ext uri="{BB962C8B-B14F-4D97-AF65-F5344CB8AC3E}">
        <p14:creationId xmlns:p14="http://schemas.microsoft.com/office/powerpoint/2010/main" val="9527070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ABBC0-2325-F39C-824D-0298D402C31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D6BB0-8193-12C5-AC75-2901D4629B10}"/>
              </a:ext>
            </a:extLst>
          </p:cNvPr>
          <p:cNvSpPr>
            <a:spLocks noGrp="1"/>
          </p:cNvSpPr>
          <p:nvPr>
            <p:ph type="sldNum" sz="quarter" idx="2"/>
          </p:nvPr>
        </p:nvSpPr>
        <p:spPr/>
        <p:txBody>
          <a:bodyPr/>
          <a:lstStyle/>
          <a:p>
            <a:fld id="{86CB4B4D-7CA3-9044-876B-883B54F8677D}" type="slidenum">
              <a:rPr lang="en-BE" smtClean="0"/>
              <a:t>4</a:t>
            </a:fld>
            <a:endParaRPr lang="en-BE"/>
          </a:p>
        </p:txBody>
      </p:sp>
      <p:sp>
        <p:nvSpPr>
          <p:cNvPr id="8" name="Text Placeholder 7">
            <a:extLst>
              <a:ext uri="{FF2B5EF4-FFF2-40B4-BE49-F238E27FC236}">
                <a16:creationId xmlns:a16="http://schemas.microsoft.com/office/drawing/2014/main" id="{3A465D16-99FA-D2D1-99EF-2DA629139132}"/>
              </a:ext>
            </a:extLst>
          </p:cNvPr>
          <p:cNvSpPr>
            <a:spLocks noGrp="1"/>
          </p:cNvSpPr>
          <p:nvPr>
            <p:ph type="body" sz="quarter" idx="11"/>
          </p:nvPr>
        </p:nvSpPr>
        <p:spPr>
          <a:xfrm>
            <a:off x="1545950" y="1794676"/>
            <a:ext cx="23142850" cy="654610"/>
          </a:xfrm>
        </p:spPr>
        <p:txBody>
          <a:bodyPr/>
          <a:lstStyle/>
          <a:p>
            <a:pPr algn="l"/>
            <a:r>
              <a:rPr lang="pl-PL" sz="6000" dirty="0">
                <a:solidFill>
                  <a:srgbClr val="171A22"/>
                </a:solidFill>
                <a:latin typeface="Avenir Next LT Pro" panose="020B0504020202020204" pitchFamily="34" charset="0"/>
              </a:rPr>
              <a:t>Dlaczego nie detektor?</a:t>
            </a:r>
            <a:endParaRPr lang="en-US" sz="6000" b="1" dirty="0">
              <a:solidFill>
                <a:srgbClr val="171A22"/>
              </a:solidFill>
              <a:effectLst/>
              <a:latin typeface="Avenir Next LT Pro" panose="020B0504020202020204" pitchFamily="34" charset="0"/>
            </a:endParaRPr>
          </a:p>
        </p:txBody>
      </p:sp>
      <p:sp>
        <p:nvSpPr>
          <p:cNvPr id="5" name="Text Placeholder 3">
            <a:extLst>
              <a:ext uri="{FF2B5EF4-FFF2-40B4-BE49-F238E27FC236}">
                <a16:creationId xmlns:a16="http://schemas.microsoft.com/office/drawing/2014/main" id="{8739544F-B525-C56B-E189-C7F449E9FF83}"/>
              </a:ext>
            </a:extLst>
          </p:cNvPr>
          <p:cNvSpPr>
            <a:spLocks noGrp="1"/>
          </p:cNvSpPr>
          <p:nvPr>
            <p:ph type="body" sz="quarter" idx="12"/>
          </p:nvPr>
        </p:nvSpPr>
        <p:spPr>
          <a:xfrm>
            <a:off x="1545951" y="2823886"/>
            <a:ext cx="21267946" cy="8697618"/>
          </a:xfrm>
        </p:spPr>
        <p:txBody>
          <a:bodyPr/>
          <a:lstStyle/>
          <a:p>
            <a:r>
              <a:rPr lang="pl-PL" dirty="0"/>
              <a:t>Detektory takie jak YOLO wymagają więcej danych treningowych</a:t>
            </a:r>
            <a:endParaRPr lang="en-GB" dirty="0"/>
          </a:p>
          <a:p>
            <a:r>
              <a:rPr lang="pl-PL" dirty="0"/>
              <a:t>Większe wymagania obliczeniowe </a:t>
            </a:r>
          </a:p>
          <a:p>
            <a:r>
              <a:rPr lang="pl-PL" dirty="0"/>
              <a:t>Wrażliwy na zmianę rozdzielczości przestrzennej obrazów</a:t>
            </a:r>
          </a:p>
          <a:p>
            <a:r>
              <a:rPr lang="pl-PL" dirty="0"/>
              <a:t>Brak możliwości interakcji użytkownika</a:t>
            </a:r>
            <a:endParaRPr lang="en-GB" dirty="0"/>
          </a:p>
        </p:txBody>
      </p:sp>
    </p:spTree>
    <p:extLst>
      <p:ext uri="{BB962C8B-B14F-4D97-AF65-F5344CB8AC3E}">
        <p14:creationId xmlns:p14="http://schemas.microsoft.com/office/powerpoint/2010/main" val="206663737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DA07-5102-E860-A1A2-CE6BE73C43D8}"/>
            </a:ext>
          </a:extLst>
        </p:cNvPr>
        <p:cNvGrpSpPr/>
        <p:nvPr/>
      </p:nvGrpSpPr>
      <p:grpSpPr>
        <a:xfrm>
          <a:off x="0" y="0"/>
          <a:ext cx="0" cy="0"/>
          <a:chOff x="0" y="0"/>
          <a:chExt cx="0" cy="0"/>
        </a:xfrm>
      </p:grpSpPr>
      <p:sp>
        <p:nvSpPr>
          <p:cNvPr id="49" name="Prostokąt 48">
            <a:extLst>
              <a:ext uri="{FF2B5EF4-FFF2-40B4-BE49-F238E27FC236}">
                <a16:creationId xmlns:a16="http://schemas.microsoft.com/office/drawing/2014/main" id="{01287CF2-3527-7B9E-1C21-B280F41DEA85}"/>
              </a:ext>
            </a:extLst>
          </p:cNvPr>
          <p:cNvSpPr/>
          <p:nvPr/>
        </p:nvSpPr>
        <p:spPr>
          <a:xfrm>
            <a:off x="9702296" y="2088000"/>
            <a:ext cx="14183157" cy="10080000"/>
          </a:xfrm>
          <a:prstGeom prst="rect">
            <a:avLst/>
          </a:prstGeom>
          <a:noFill/>
          <a:ln w="57150">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Prostokąt 47">
            <a:extLst>
              <a:ext uri="{FF2B5EF4-FFF2-40B4-BE49-F238E27FC236}">
                <a16:creationId xmlns:a16="http://schemas.microsoft.com/office/drawing/2014/main" id="{920379A6-72F3-E1BF-A212-D5B79E40F3CB}"/>
              </a:ext>
            </a:extLst>
          </p:cNvPr>
          <p:cNvSpPr/>
          <p:nvPr/>
        </p:nvSpPr>
        <p:spPr>
          <a:xfrm>
            <a:off x="350323" y="2110874"/>
            <a:ext cx="9170205" cy="10080000"/>
          </a:xfrm>
          <a:prstGeom prst="rect">
            <a:avLst/>
          </a:prstGeom>
          <a:noFill/>
          <a:ln w="57150">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Slide Number Placeholder 1">
            <a:extLst>
              <a:ext uri="{FF2B5EF4-FFF2-40B4-BE49-F238E27FC236}">
                <a16:creationId xmlns:a16="http://schemas.microsoft.com/office/drawing/2014/main" id="{D267E182-8BF9-4EF7-F686-14A89F5B7A39}"/>
              </a:ext>
            </a:extLst>
          </p:cNvPr>
          <p:cNvSpPr>
            <a:spLocks noGrp="1"/>
          </p:cNvSpPr>
          <p:nvPr>
            <p:ph type="sldNum" sz="quarter" idx="2"/>
          </p:nvPr>
        </p:nvSpPr>
        <p:spPr/>
        <p:txBody>
          <a:bodyPr/>
          <a:lstStyle/>
          <a:p>
            <a:fld id="{86CB4B4D-7CA3-9044-876B-883B54F8677D}" type="slidenum">
              <a:rPr lang="en-BE" smtClean="0"/>
              <a:t>5</a:t>
            </a:fld>
            <a:endParaRPr lang="en-BE"/>
          </a:p>
        </p:txBody>
      </p:sp>
      <p:sp>
        <p:nvSpPr>
          <p:cNvPr id="8" name="Text Placeholder 7">
            <a:extLst>
              <a:ext uri="{FF2B5EF4-FFF2-40B4-BE49-F238E27FC236}">
                <a16:creationId xmlns:a16="http://schemas.microsoft.com/office/drawing/2014/main" id="{9AB02B9A-6515-F4D5-1463-4DBBAB870B6C}"/>
              </a:ext>
            </a:extLst>
          </p:cNvPr>
          <p:cNvSpPr>
            <a:spLocks noGrp="1"/>
          </p:cNvSpPr>
          <p:nvPr>
            <p:ph type="body" sz="quarter" idx="11"/>
          </p:nvPr>
        </p:nvSpPr>
        <p:spPr>
          <a:xfrm>
            <a:off x="1512699" y="552697"/>
            <a:ext cx="17473570" cy="654610"/>
          </a:xfrm>
        </p:spPr>
        <p:txBody>
          <a:bodyPr/>
          <a:lstStyle/>
          <a:p>
            <a:pPr algn="l"/>
            <a:r>
              <a:rPr lang="pl-PL" sz="6000" dirty="0">
                <a:solidFill>
                  <a:srgbClr val="171A22"/>
                </a:solidFill>
                <a:latin typeface="Avenir Next LT Pro" panose="020B0504020202020204" pitchFamily="34" charset="0"/>
              </a:rPr>
              <a:t>Proponowane rozwiązanie</a:t>
            </a:r>
            <a:endParaRPr lang="en-US" sz="6000" b="1" dirty="0">
              <a:solidFill>
                <a:srgbClr val="171A22"/>
              </a:solidFill>
              <a:effectLst/>
              <a:latin typeface="Avenir Next LT Pro" panose="020B0504020202020204" pitchFamily="34" charset="0"/>
            </a:endParaRPr>
          </a:p>
        </p:txBody>
      </p:sp>
      <p:pic>
        <p:nvPicPr>
          <p:cNvPr id="1026" name="Picture 2">
            <a:extLst>
              <a:ext uri="{FF2B5EF4-FFF2-40B4-BE49-F238E27FC236}">
                <a16:creationId xmlns:a16="http://schemas.microsoft.com/office/drawing/2014/main" id="{A7D7E7F0-8FCF-B694-7ADA-885CD5967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47"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863D91A-1377-A412-2F35-1211B30FE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312"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a 8" descr="Kursor z wypełnieniem pełnym">
            <a:extLst>
              <a:ext uri="{FF2B5EF4-FFF2-40B4-BE49-F238E27FC236}">
                <a16:creationId xmlns:a16="http://schemas.microsoft.com/office/drawing/2014/main" id="{3ABD0335-93E9-6882-8641-CA0AEE92859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79938" y="5540428"/>
            <a:ext cx="914400" cy="914400"/>
          </a:xfrm>
          <a:prstGeom prst="rect">
            <a:avLst/>
          </a:prstGeom>
        </p:spPr>
      </p:pic>
      <p:sp>
        <p:nvSpPr>
          <p:cNvPr id="10" name="pole tekstowe 9">
            <a:extLst>
              <a:ext uri="{FF2B5EF4-FFF2-40B4-BE49-F238E27FC236}">
                <a16:creationId xmlns:a16="http://schemas.microsoft.com/office/drawing/2014/main" id="{54454488-C40B-99B0-7B86-6C70381D0FFC}"/>
              </a:ext>
            </a:extLst>
          </p:cNvPr>
          <p:cNvSpPr txBox="1"/>
          <p:nvPr/>
        </p:nvSpPr>
        <p:spPr>
          <a:xfrm>
            <a:off x="498547" y="3563375"/>
            <a:ext cx="406544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a:solidFill>
                  <a:schemeClr val="tx1"/>
                </a:solidFill>
              </a:rPr>
              <a:t>Krok 1: Wczytanie obrazu</a:t>
            </a:r>
            <a:endParaRPr kumimoji="0" lang="pl-PL" sz="2800" b="1" i="0" u="none" strike="noStrike" cap="none" spc="0" normalizeH="0" baseline="0" dirty="0">
              <a:ln>
                <a:noFill/>
              </a:ln>
              <a:solidFill>
                <a:schemeClr val="tx1"/>
              </a:solidFill>
              <a:effectLst/>
              <a:uFillTx/>
              <a:latin typeface="+mn-lt"/>
              <a:ea typeface="+mn-ea"/>
              <a:cs typeface="+mn-cs"/>
              <a:sym typeface="Helvetica Neue"/>
            </a:endParaRPr>
          </a:p>
        </p:txBody>
      </p:sp>
      <p:sp>
        <p:nvSpPr>
          <p:cNvPr id="11" name="pole tekstowe 10">
            <a:extLst>
              <a:ext uri="{FF2B5EF4-FFF2-40B4-BE49-F238E27FC236}">
                <a16:creationId xmlns:a16="http://schemas.microsoft.com/office/drawing/2014/main" id="{239A422C-0CEA-DA01-BE8A-138ABDE671D6}"/>
              </a:ext>
            </a:extLst>
          </p:cNvPr>
          <p:cNvSpPr txBox="1"/>
          <p:nvPr/>
        </p:nvSpPr>
        <p:spPr>
          <a:xfrm>
            <a:off x="5273312" y="3563375"/>
            <a:ext cx="406544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a:solidFill>
                  <a:schemeClr val="tx1"/>
                </a:solidFill>
              </a:rPr>
              <a:t>Krok 2: Wskazanie obiektu</a:t>
            </a:r>
            <a:endParaRPr kumimoji="0" lang="pl-PL" sz="2800" b="1" i="0" u="none" strike="noStrike" cap="none" spc="0" normalizeH="0" baseline="0" dirty="0">
              <a:ln>
                <a:noFill/>
              </a:ln>
              <a:solidFill>
                <a:schemeClr val="tx1"/>
              </a:solidFill>
              <a:effectLst/>
              <a:uFillTx/>
              <a:latin typeface="+mn-lt"/>
              <a:ea typeface="+mn-ea"/>
              <a:cs typeface="+mn-cs"/>
              <a:sym typeface="Helvetica Neue"/>
            </a:endParaRPr>
          </a:p>
        </p:txBody>
      </p:sp>
      <p:pic>
        <p:nvPicPr>
          <p:cNvPr id="12" name="Picture 2">
            <a:extLst>
              <a:ext uri="{FF2B5EF4-FFF2-40B4-BE49-F238E27FC236}">
                <a16:creationId xmlns:a16="http://schemas.microsoft.com/office/drawing/2014/main" id="{DB32361E-0DB9-5C7C-48A3-5861A53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077"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sp>
        <p:nvSpPr>
          <p:cNvPr id="14" name="pole tekstowe 13">
            <a:extLst>
              <a:ext uri="{FF2B5EF4-FFF2-40B4-BE49-F238E27FC236}">
                <a16:creationId xmlns:a16="http://schemas.microsoft.com/office/drawing/2014/main" id="{5E622F15-7260-8AC7-7816-8C4714320ED7}"/>
              </a:ext>
            </a:extLst>
          </p:cNvPr>
          <p:cNvSpPr txBox="1"/>
          <p:nvPr/>
        </p:nvSpPr>
        <p:spPr>
          <a:xfrm>
            <a:off x="10048077" y="3174946"/>
            <a:ext cx="40654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a:solidFill>
                  <a:schemeClr val="tx1"/>
                </a:solidFill>
              </a:rPr>
              <a:t>Krok 3: Wycięcie obiektu </a:t>
            </a:r>
          </a:p>
          <a:p>
            <a:pPr marL="0" marR="0" indent="0" algn="ctr" defTabSz="2438338" rtl="0" fontAlgn="auto" latinLnBrk="0" hangingPunct="0">
              <a:lnSpc>
                <a:spcPct val="100000"/>
              </a:lnSpc>
              <a:spcBef>
                <a:spcPts val="0"/>
              </a:spcBef>
              <a:spcAft>
                <a:spcPts val="0"/>
              </a:spcAft>
              <a:buClrTx/>
              <a:buSzTx/>
              <a:buFontTx/>
              <a:buNone/>
              <a:tabLst/>
            </a:pPr>
            <a:r>
              <a:rPr lang="pl-PL" sz="2200" dirty="0">
                <a:solidFill>
                  <a:schemeClr val="tx1"/>
                </a:solidFill>
              </a:rPr>
              <a:t>(</a:t>
            </a:r>
            <a:r>
              <a:rPr lang="pl-PL" sz="2200" dirty="0" err="1">
                <a:solidFill>
                  <a:schemeClr val="tx1"/>
                </a:solidFill>
              </a:rPr>
              <a:t>bbox</a:t>
            </a:r>
            <a:r>
              <a:rPr lang="pl-PL" sz="2200" dirty="0">
                <a:solidFill>
                  <a:schemeClr val="tx1"/>
                </a:solidFill>
              </a:rPr>
              <a:t> wyznaczany na podstawie GSD obrazu)</a:t>
            </a:r>
            <a:endParaRPr kumimoji="0" lang="pl-PL" sz="2200" i="0" u="none" strike="noStrike" cap="none" spc="0" normalizeH="0" baseline="0" dirty="0">
              <a:ln>
                <a:noFill/>
              </a:ln>
              <a:solidFill>
                <a:schemeClr val="tx1"/>
              </a:solidFill>
              <a:effectLst/>
              <a:uFillTx/>
              <a:latin typeface="+mn-lt"/>
              <a:ea typeface="+mn-ea"/>
              <a:cs typeface="+mn-cs"/>
              <a:sym typeface="Helvetica Neue"/>
            </a:endParaRPr>
          </a:p>
        </p:txBody>
      </p:sp>
      <p:sp>
        <p:nvSpPr>
          <p:cNvPr id="15" name="Prostokąt 14">
            <a:extLst>
              <a:ext uri="{FF2B5EF4-FFF2-40B4-BE49-F238E27FC236}">
                <a16:creationId xmlns:a16="http://schemas.microsoft.com/office/drawing/2014/main" id="{CEAD7272-CEF2-A671-748F-6B8586FBF84F}"/>
              </a:ext>
            </a:extLst>
          </p:cNvPr>
          <p:cNvSpPr/>
          <p:nvPr/>
        </p:nvSpPr>
        <p:spPr>
          <a:xfrm>
            <a:off x="10873048" y="5249482"/>
            <a:ext cx="997527" cy="887582"/>
          </a:xfrm>
          <a:prstGeom prst="rect">
            <a:avLst/>
          </a:prstGeom>
          <a:noFill/>
          <a:ln w="38100" cap="flat">
            <a:solidFill>
              <a:schemeClr val="accent1">
                <a:lumMod val="75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7" name="Obraz 16">
            <a:extLst>
              <a:ext uri="{FF2B5EF4-FFF2-40B4-BE49-F238E27FC236}">
                <a16:creationId xmlns:a16="http://schemas.microsoft.com/office/drawing/2014/main" id="{AD193387-0A3C-17CC-A8DF-A79D057FC813}"/>
              </a:ext>
            </a:extLst>
          </p:cNvPr>
          <p:cNvPicPr>
            <a:picLocks noChangeAspect="1"/>
          </p:cNvPicPr>
          <p:nvPr/>
        </p:nvPicPr>
        <p:blipFill>
          <a:blip r:embed="rId6"/>
          <a:stretch>
            <a:fillRect/>
          </a:stretch>
        </p:blipFill>
        <p:spPr>
          <a:xfrm>
            <a:off x="15907799" y="2399409"/>
            <a:ext cx="2325474" cy="2170442"/>
          </a:xfrm>
          <a:prstGeom prst="rect">
            <a:avLst/>
          </a:prstGeom>
        </p:spPr>
      </p:pic>
      <p:pic>
        <p:nvPicPr>
          <p:cNvPr id="25" name="Obraz 24">
            <a:extLst>
              <a:ext uri="{FF2B5EF4-FFF2-40B4-BE49-F238E27FC236}">
                <a16:creationId xmlns:a16="http://schemas.microsoft.com/office/drawing/2014/main" id="{719217F1-246A-21EE-DA8D-A61DB3531924}"/>
              </a:ext>
            </a:extLst>
          </p:cNvPr>
          <p:cNvPicPr>
            <a:picLocks noChangeAspect="1"/>
          </p:cNvPicPr>
          <p:nvPr/>
        </p:nvPicPr>
        <p:blipFill>
          <a:blip r:embed="rId7"/>
          <a:stretch>
            <a:fillRect/>
          </a:stretch>
        </p:blipFill>
        <p:spPr>
          <a:xfrm>
            <a:off x="15683576" y="5306914"/>
            <a:ext cx="2773920" cy="5230821"/>
          </a:xfrm>
          <a:prstGeom prst="rect">
            <a:avLst/>
          </a:prstGeom>
        </p:spPr>
      </p:pic>
      <p:sp>
        <p:nvSpPr>
          <p:cNvPr id="26" name="pole tekstowe 25">
            <a:extLst>
              <a:ext uri="{FF2B5EF4-FFF2-40B4-BE49-F238E27FC236}">
                <a16:creationId xmlns:a16="http://schemas.microsoft.com/office/drawing/2014/main" id="{53EA1951-040D-8D93-CCD0-7BB00284B42A}"/>
              </a:ext>
            </a:extLst>
          </p:cNvPr>
          <p:cNvSpPr txBox="1"/>
          <p:nvPr/>
        </p:nvSpPr>
        <p:spPr>
          <a:xfrm>
            <a:off x="15391365" y="11430301"/>
            <a:ext cx="3358342" cy="441146"/>
          </a:xfrm>
          <a:prstGeom prst="rect">
            <a:avLst/>
          </a:prstGeom>
          <a:solidFill>
            <a:srgbClr val="92D050"/>
          </a:solid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pl-PL" sz="2200" b="1" i="0" u="none" strike="noStrike" cap="none" spc="0" normalizeH="0" baseline="0" dirty="0">
                <a:ln>
                  <a:noFill/>
                </a:ln>
                <a:solidFill>
                  <a:schemeClr val="tx1"/>
                </a:solidFill>
                <a:effectLst/>
                <a:uFillTx/>
                <a:latin typeface="+mn-lt"/>
                <a:ea typeface="+mn-ea"/>
                <a:cs typeface="+mn-cs"/>
                <a:sym typeface="Helvetica Neue"/>
              </a:rPr>
              <a:t>Class 3: Herkules 89%</a:t>
            </a:r>
          </a:p>
        </p:txBody>
      </p:sp>
      <p:pic>
        <p:nvPicPr>
          <p:cNvPr id="27" name="Picture 2">
            <a:extLst>
              <a:ext uri="{FF2B5EF4-FFF2-40B4-BE49-F238E27FC236}">
                <a16:creationId xmlns:a16="http://schemas.microsoft.com/office/drawing/2014/main" id="{868E7426-64EA-EEC7-DE1A-E04F416B1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7605"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sp>
        <p:nvSpPr>
          <p:cNvPr id="28" name="Prostokąt 27">
            <a:extLst>
              <a:ext uri="{FF2B5EF4-FFF2-40B4-BE49-F238E27FC236}">
                <a16:creationId xmlns:a16="http://schemas.microsoft.com/office/drawing/2014/main" id="{632BC580-3C4D-AA14-7C83-D4C1AF6798B8}"/>
              </a:ext>
            </a:extLst>
          </p:cNvPr>
          <p:cNvSpPr/>
          <p:nvPr/>
        </p:nvSpPr>
        <p:spPr>
          <a:xfrm>
            <a:off x="20252576" y="5249482"/>
            <a:ext cx="997527" cy="887582"/>
          </a:xfrm>
          <a:prstGeom prst="rect">
            <a:avLst/>
          </a:prstGeom>
          <a:noFill/>
          <a:ln w="38100" cap="flat">
            <a:solidFill>
              <a:schemeClr val="tx2">
                <a:lumMod val="50000"/>
                <a:lumOff val="5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pole tekstowe 29">
            <a:extLst>
              <a:ext uri="{FF2B5EF4-FFF2-40B4-BE49-F238E27FC236}">
                <a16:creationId xmlns:a16="http://schemas.microsoft.com/office/drawing/2014/main" id="{70B7CC8E-D707-1E2E-F633-2A84751B1DBA}"/>
              </a:ext>
            </a:extLst>
          </p:cNvPr>
          <p:cNvSpPr txBox="1"/>
          <p:nvPr/>
        </p:nvSpPr>
        <p:spPr>
          <a:xfrm>
            <a:off x="19712086" y="4896775"/>
            <a:ext cx="2561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pl-PL" sz="1800" b="1" i="0" u="none" strike="noStrike" cap="none" spc="0" normalizeH="0" baseline="0" dirty="0">
                <a:ln>
                  <a:noFill/>
                </a:ln>
                <a:solidFill>
                  <a:schemeClr val="tx1"/>
                </a:solidFill>
                <a:effectLst/>
                <a:uFillTx/>
                <a:latin typeface="+mn-lt"/>
                <a:ea typeface="+mn-ea"/>
                <a:cs typeface="+mn-cs"/>
                <a:sym typeface="Helvetica Neue"/>
              </a:rPr>
              <a:t>Herkules</a:t>
            </a:r>
            <a:r>
              <a:rPr lang="pl-PL" sz="1800" b="1" dirty="0">
                <a:solidFill>
                  <a:schemeClr val="tx1"/>
                </a:solidFill>
              </a:rPr>
              <a:t> p. 0.89</a:t>
            </a:r>
            <a:endParaRPr lang="pl-PL" dirty="0"/>
          </a:p>
        </p:txBody>
      </p:sp>
      <p:cxnSp>
        <p:nvCxnSpPr>
          <p:cNvPr id="34" name="Łącznik: łamany 33">
            <a:extLst>
              <a:ext uri="{FF2B5EF4-FFF2-40B4-BE49-F238E27FC236}">
                <a16:creationId xmlns:a16="http://schemas.microsoft.com/office/drawing/2014/main" id="{202B8B9E-1A45-1F12-B940-CE0E8ECCC4C6}"/>
              </a:ext>
            </a:extLst>
          </p:cNvPr>
          <p:cNvCxnSpPr>
            <a:stCxn id="12" idx="3"/>
            <a:endCxn id="17" idx="1"/>
          </p:cNvCxnSpPr>
          <p:nvPr/>
        </p:nvCxnSpPr>
        <p:spPr>
          <a:xfrm flipV="1">
            <a:off x="14113526" y="3484630"/>
            <a:ext cx="1794273" cy="2847373"/>
          </a:xfrm>
          <a:prstGeom prst="bentConnector3">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Łącznik prosty ze strzałką 35">
            <a:extLst>
              <a:ext uri="{FF2B5EF4-FFF2-40B4-BE49-F238E27FC236}">
                <a16:creationId xmlns:a16="http://schemas.microsoft.com/office/drawing/2014/main" id="{30314D4F-78B3-AD79-FD29-59DCAB6B6CA5}"/>
              </a:ext>
            </a:extLst>
          </p:cNvPr>
          <p:cNvCxnSpPr>
            <a:stCxn id="1026" idx="3"/>
            <a:endCxn id="6" idx="1"/>
          </p:cNvCxnSpPr>
          <p:nvPr/>
        </p:nvCxnSpPr>
        <p:spPr>
          <a:xfrm>
            <a:off x="4563996" y="6332003"/>
            <a:ext cx="709316"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8" name="Łącznik prosty ze strzałką 37">
            <a:extLst>
              <a:ext uri="{FF2B5EF4-FFF2-40B4-BE49-F238E27FC236}">
                <a16:creationId xmlns:a16="http://schemas.microsoft.com/office/drawing/2014/main" id="{02EC83C2-AC26-B041-FA6C-2515DD5F156D}"/>
              </a:ext>
            </a:extLst>
          </p:cNvPr>
          <p:cNvCxnSpPr>
            <a:cxnSpLocks/>
            <a:stCxn id="6" idx="3"/>
            <a:endCxn id="12" idx="1"/>
          </p:cNvCxnSpPr>
          <p:nvPr/>
        </p:nvCxnSpPr>
        <p:spPr>
          <a:xfrm>
            <a:off x="9338761" y="6332003"/>
            <a:ext cx="709316"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1" name="Łącznik prosty ze strzałką 40">
            <a:extLst>
              <a:ext uri="{FF2B5EF4-FFF2-40B4-BE49-F238E27FC236}">
                <a16:creationId xmlns:a16="http://schemas.microsoft.com/office/drawing/2014/main" id="{F8404EA0-6F7B-4076-F467-629ABC6D7214}"/>
              </a:ext>
            </a:extLst>
          </p:cNvPr>
          <p:cNvCxnSpPr>
            <a:stCxn id="17" idx="2"/>
            <a:endCxn id="25" idx="0"/>
          </p:cNvCxnSpPr>
          <p:nvPr/>
        </p:nvCxnSpPr>
        <p:spPr>
          <a:xfrm>
            <a:off x="17070536" y="4569851"/>
            <a:ext cx="0" cy="73706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2" name="Łącznik prosty ze strzałką 41">
            <a:extLst>
              <a:ext uri="{FF2B5EF4-FFF2-40B4-BE49-F238E27FC236}">
                <a16:creationId xmlns:a16="http://schemas.microsoft.com/office/drawing/2014/main" id="{14A7CFD4-0D1C-466B-21D7-5B5FC258AF04}"/>
              </a:ext>
            </a:extLst>
          </p:cNvPr>
          <p:cNvCxnSpPr>
            <a:cxnSpLocks/>
            <a:endCxn id="26" idx="0"/>
          </p:cNvCxnSpPr>
          <p:nvPr/>
        </p:nvCxnSpPr>
        <p:spPr>
          <a:xfrm>
            <a:off x="17070536" y="10513098"/>
            <a:ext cx="0" cy="91720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6" name="Łącznik: łamany 45">
            <a:extLst>
              <a:ext uri="{FF2B5EF4-FFF2-40B4-BE49-F238E27FC236}">
                <a16:creationId xmlns:a16="http://schemas.microsoft.com/office/drawing/2014/main" id="{2CE5FA56-19C6-B8DF-B621-90683BB366DC}"/>
              </a:ext>
            </a:extLst>
          </p:cNvPr>
          <p:cNvCxnSpPr>
            <a:stCxn id="26" idx="3"/>
            <a:endCxn id="28" idx="1"/>
          </p:cNvCxnSpPr>
          <p:nvPr/>
        </p:nvCxnSpPr>
        <p:spPr>
          <a:xfrm flipV="1">
            <a:off x="18749707" y="5693273"/>
            <a:ext cx="1502869" cy="5957601"/>
          </a:xfrm>
          <a:prstGeom prst="bentConnector3">
            <a:avLst>
              <a:gd name="adj1" fmla="val 27875"/>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51" name="Grafika 50" descr="Użytkownik z wypełnieniem pełnym">
            <a:extLst>
              <a:ext uri="{FF2B5EF4-FFF2-40B4-BE49-F238E27FC236}">
                <a16:creationId xmlns:a16="http://schemas.microsoft.com/office/drawing/2014/main" id="{CDF9CAF4-19E7-2EC2-8685-F061EAEF2C4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9863" y="9268294"/>
            <a:ext cx="2818232" cy="2818232"/>
          </a:xfrm>
          <a:prstGeom prst="rect">
            <a:avLst/>
          </a:prstGeom>
        </p:spPr>
      </p:pic>
      <p:pic>
        <p:nvPicPr>
          <p:cNvPr id="53" name="Grafika 52" descr="Laptop z wypełnieniem pełnym">
            <a:extLst>
              <a:ext uri="{FF2B5EF4-FFF2-40B4-BE49-F238E27FC236}">
                <a16:creationId xmlns:a16="http://schemas.microsoft.com/office/drawing/2014/main" id="{F39C6005-07EC-4BF4-B5E0-320A9111C1D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048076" y="9513938"/>
            <a:ext cx="2587268" cy="2587268"/>
          </a:xfrm>
          <a:prstGeom prst="rect">
            <a:avLst/>
          </a:prstGeom>
        </p:spPr>
      </p:pic>
      <p:pic>
        <p:nvPicPr>
          <p:cNvPr id="1028" name="Picture 4" descr="Ikona Sieć neuronowa Generic Glyph | Freepik">
            <a:extLst>
              <a:ext uri="{FF2B5EF4-FFF2-40B4-BE49-F238E27FC236}">
                <a16:creationId xmlns:a16="http://schemas.microsoft.com/office/drawing/2014/main" id="{B22D15C7-CF57-8854-2720-08BEE05BBF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40738" y="10278079"/>
            <a:ext cx="763581" cy="76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17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C6BB5F-4677-25B5-2767-9A2E3AD9D193}"/>
              </a:ext>
            </a:extLst>
          </p:cNvPr>
          <p:cNvSpPr>
            <a:spLocks noGrp="1"/>
          </p:cNvSpPr>
          <p:nvPr>
            <p:ph type="sldNum" sz="quarter" idx="2"/>
          </p:nvPr>
        </p:nvSpPr>
        <p:spPr/>
        <p:txBody>
          <a:bodyPr/>
          <a:lstStyle/>
          <a:p>
            <a:fld id="{86CB4B4D-7CA3-9044-876B-883B54F8677D}" type="slidenum">
              <a:rPr lang="en-GB" smtClean="0"/>
              <a:t>6</a:t>
            </a:fld>
            <a:endParaRPr lang="en-GB"/>
          </a:p>
        </p:txBody>
      </p:sp>
      <p:sp>
        <p:nvSpPr>
          <p:cNvPr id="3" name="Text Placeholder 2">
            <a:extLst>
              <a:ext uri="{FF2B5EF4-FFF2-40B4-BE49-F238E27FC236}">
                <a16:creationId xmlns:a16="http://schemas.microsoft.com/office/drawing/2014/main" id="{8C09CCB8-1320-F0B3-5762-F7C5C1D61F71}"/>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F6E6281C-2EFB-AC5C-3AAE-E7FAECA48646}"/>
              </a:ext>
            </a:extLst>
          </p:cNvPr>
          <p:cNvSpPr>
            <a:spLocks noGrp="1"/>
          </p:cNvSpPr>
          <p:nvPr>
            <p:ph type="body" sz="quarter" idx="12"/>
          </p:nvPr>
        </p:nvSpPr>
        <p:spPr/>
        <p:txBody>
          <a:bodyPr/>
          <a:lstStyle/>
          <a:p>
            <a:pPr marL="0" indent="0">
              <a:buNone/>
            </a:pPr>
            <a:r>
              <a:rPr lang="pl-PL" dirty="0"/>
              <a:t>ETAP 1: POBRANIE DANYCH</a:t>
            </a:r>
          </a:p>
          <a:p>
            <a:r>
              <a:rPr lang="pl-PL" dirty="0"/>
              <a:t>Pobranie baz danych </a:t>
            </a:r>
          </a:p>
          <a:p>
            <a:r>
              <a:rPr lang="pl-PL" dirty="0"/>
              <a:t>Wybór klas na podstawie </a:t>
            </a:r>
            <a:r>
              <a:rPr lang="pl-PL" dirty="0" err="1"/>
              <a:t>labeli</a:t>
            </a:r>
            <a:endParaRPr lang="pl-PL" dirty="0"/>
          </a:p>
          <a:p>
            <a:pPr marL="0" indent="0">
              <a:buNone/>
            </a:pPr>
            <a:r>
              <a:rPr lang="pl-PL" dirty="0"/>
              <a:t>ETAP 2: PRZYGOTOWANIE DANYCH</a:t>
            </a:r>
          </a:p>
          <a:p>
            <a:r>
              <a:rPr lang="pl-PL" dirty="0"/>
              <a:t>Przycinanie i normalizacja obrazów (uwzględniając </a:t>
            </a:r>
            <a:r>
              <a:rPr lang="pl-PL" dirty="0" err="1"/>
              <a:t>input</a:t>
            </a:r>
            <a:r>
              <a:rPr lang="pl-PL" dirty="0"/>
              <a:t> </a:t>
            </a:r>
            <a:r>
              <a:rPr lang="pl-PL" dirty="0" err="1"/>
              <a:t>size</a:t>
            </a:r>
            <a:r>
              <a:rPr lang="pl-PL" dirty="0"/>
              <a:t> modeli klasyfikatora i </a:t>
            </a:r>
            <a:r>
              <a:rPr lang="pl-PL" dirty="0" err="1"/>
              <a:t>labels</a:t>
            </a:r>
            <a:r>
              <a:rPr lang="pl-PL" dirty="0"/>
              <a:t>)</a:t>
            </a:r>
          </a:p>
          <a:p>
            <a:r>
              <a:rPr lang="pl-PL" dirty="0"/>
              <a:t>Podział danych na klasy (na podstawie </a:t>
            </a:r>
            <a:r>
              <a:rPr lang="pl-PL" dirty="0" err="1"/>
              <a:t>labels</a:t>
            </a:r>
            <a:r>
              <a:rPr lang="pl-PL" dirty="0"/>
              <a:t>)</a:t>
            </a:r>
          </a:p>
          <a:p>
            <a:r>
              <a:rPr lang="pl-PL" dirty="0"/>
              <a:t>Augmentacja danych</a:t>
            </a:r>
          </a:p>
          <a:p>
            <a:endParaRPr lang="en-GB" dirty="0"/>
          </a:p>
          <a:p>
            <a:pPr marL="0" indent="0">
              <a:buNone/>
            </a:pPr>
            <a:endParaRPr lang="en-GB" dirty="0"/>
          </a:p>
        </p:txBody>
      </p:sp>
    </p:spTree>
    <p:extLst>
      <p:ext uri="{BB962C8B-B14F-4D97-AF65-F5344CB8AC3E}">
        <p14:creationId xmlns:p14="http://schemas.microsoft.com/office/powerpoint/2010/main" val="138858739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10B68-3FB5-E2F2-43F6-EA01A36FDD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A5D412-FA8E-2306-A09C-15DA462A2D08}"/>
              </a:ext>
            </a:extLst>
          </p:cNvPr>
          <p:cNvSpPr>
            <a:spLocks noGrp="1"/>
          </p:cNvSpPr>
          <p:nvPr>
            <p:ph type="sldNum" sz="quarter" idx="2"/>
          </p:nvPr>
        </p:nvSpPr>
        <p:spPr/>
        <p:txBody>
          <a:bodyPr/>
          <a:lstStyle/>
          <a:p>
            <a:fld id="{86CB4B4D-7CA3-9044-876B-883B54F8677D}" type="slidenum">
              <a:rPr lang="en-GB" smtClean="0"/>
              <a:t>7</a:t>
            </a:fld>
            <a:endParaRPr lang="en-GB"/>
          </a:p>
        </p:txBody>
      </p:sp>
      <p:sp>
        <p:nvSpPr>
          <p:cNvPr id="3" name="Text Placeholder 2">
            <a:extLst>
              <a:ext uri="{FF2B5EF4-FFF2-40B4-BE49-F238E27FC236}">
                <a16:creationId xmlns:a16="http://schemas.microsoft.com/office/drawing/2014/main" id="{21285C31-FE3A-D90A-ED18-BACFAA0D4BAA}"/>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9A9FD7AB-CCB7-FB71-50EF-40654176582C}"/>
              </a:ext>
            </a:extLst>
          </p:cNvPr>
          <p:cNvSpPr>
            <a:spLocks noGrp="1"/>
          </p:cNvSpPr>
          <p:nvPr>
            <p:ph type="body" sz="quarter" idx="12"/>
          </p:nvPr>
        </p:nvSpPr>
        <p:spPr/>
        <p:txBody>
          <a:bodyPr/>
          <a:lstStyle/>
          <a:p>
            <a:pPr marL="0" indent="0">
              <a:buNone/>
            </a:pPr>
            <a:r>
              <a:rPr lang="pl-PL" dirty="0"/>
              <a:t>ETAP 3: TRENOWANIE MODELI</a:t>
            </a:r>
          </a:p>
          <a:p>
            <a:r>
              <a:rPr lang="pl-PL" dirty="0"/>
              <a:t>Wybór modeli klasyfikatorów (</a:t>
            </a:r>
            <a:r>
              <a:rPr lang="pl-PL" dirty="0">
                <a:hlinkClick r:id="rId2"/>
              </a:rPr>
              <a:t>https://docs.pytorch.org/vision/main/models.html</a:t>
            </a:r>
            <a:r>
              <a:rPr lang="pl-PL" dirty="0"/>
              <a:t>) </a:t>
            </a:r>
          </a:p>
          <a:p>
            <a:r>
              <a:rPr lang="pl-PL" dirty="0"/>
              <a:t>Trening modeli (wykorzystując transfer learning)</a:t>
            </a:r>
          </a:p>
          <a:p>
            <a:r>
              <a:rPr lang="pl-PL" dirty="0"/>
              <a:t>Ocena jakości klasyfikacji</a:t>
            </a:r>
          </a:p>
          <a:p>
            <a:r>
              <a:rPr lang="pl-PL" dirty="0"/>
              <a:t>Zastosowanie narzędzi XAI do interpretacji decyzji modelu</a:t>
            </a:r>
            <a:endParaRPr lang="en-GB" dirty="0"/>
          </a:p>
          <a:p>
            <a:pPr marL="0" indent="0">
              <a:buNone/>
            </a:pPr>
            <a:endParaRPr lang="en-GB" dirty="0"/>
          </a:p>
        </p:txBody>
      </p:sp>
    </p:spTree>
    <p:extLst>
      <p:ext uri="{BB962C8B-B14F-4D97-AF65-F5344CB8AC3E}">
        <p14:creationId xmlns:p14="http://schemas.microsoft.com/office/powerpoint/2010/main" val="73927157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0778D-F4FB-7713-4001-34BD18796F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9EB3E-B917-0CAB-32EC-0216A8D8C5B0}"/>
              </a:ext>
            </a:extLst>
          </p:cNvPr>
          <p:cNvSpPr>
            <a:spLocks noGrp="1"/>
          </p:cNvSpPr>
          <p:nvPr>
            <p:ph type="sldNum" sz="quarter" idx="2"/>
          </p:nvPr>
        </p:nvSpPr>
        <p:spPr/>
        <p:txBody>
          <a:bodyPr/>
          <a:lstStyle/>
          <a:p>
            <a:fld id="{86CB4B4D-7CA3-9044-876B-883B54F8677D}" type="slidenum">
              <a:rPr lang="en-GB" smtClean="0"/>
              <a:t>8</a:t>
            </a:fld>
            <a:endParaRPr lang="en-GB"/>
          </a:p>
        </p:txBody>
      </p:sp>
      <p:sp>
        <p:nvSpPr>
          <p:cNvPr id="3" name="Text Placeholder 2">
            <a:extLst>
              <a:ext uri="{FF2B5EF4-FFF2-40B4-BE49-F238E27FC236}">
                <a16:creationId xmlns:a16="http://schemas.microsoft.com/office/drawing/2014/main" id="{CA1EFF1B-226D-D00F-242B-5C1999328C8C}"/>
              </a:ext>
            </a:extLst>
          </p:cNvPr>
          <p:cNvSpPr>
            <a:spLocks noGrp="1"/>
          </p:cNvSpPr>
          <p:nvPr>
            <p:ph type="body" sz="quarter" idx="11"/>
          </p:nvPr>
        </p:nvSpPr>
        <p:spPr>
          <a:xfrm>
            <a:off x="1558027" y="626269"/>
            <a:ext cx="21267946" cy="757126"/>
          </a:xfrm>
        </p:spPr>
        <p:txBody>
          <a:bodyPr/>
          <a:lstStyle/>
          <a:p>
            <a:r>
              <a:rPr lang="pl-PL" dirty="0"/>
              <a:t>Ocena jakości klasyfikacji</a:t>
            </a:r>
          </a:p>
        </p:txBody>
      </p:sp>
      <mc:AlternateContent xmlns:mc="http://schemas.openxmlformats.org/markup-compatibility/2006" xmlns:a14="http://schemas.microsoft.com/office/drawing/2010/main">
        <mc:Choice Requires="a14">
          <p:graphicFrame>
            <p:nvGraphicFramePr>
              <p:cNvPr id="7" name="Tabela 6">
                <a:extLst>
                  <a:ext uri="{FF2B5EF4-FFF2-40B4-BE49-F238E27FC236}">
                    <a16:creationId xmlns:a16="http://schemas.microsoft.com/office/drawing/2014/main" id="{9C1E7BE9-72EF-9EA5-31E4-164F55E86735}"/>
                  </a:ext>
                </a:extLst>
              </p:cNvPr>
              <p:cNvGraphicFramePr>
                <a:graphicFrameLocks noGrp="1"/>
              </p:cNvGraphicFramePr>
              <p:nvPr>
                <p:extLst>
                  <p:ext uri="{D42A27DB-BD31-4B8C-83A1-F6EECF244321}">
                    <p14:modId xmlns:p14="http://schemas.microsoft.com/office/powerpoint/2010/main" val="3821075077"/>
                  </p:ext>
                </p:extLst>
              </p:nvPr>
            </p:nvGraphicFramePr>
            <p:xfrm>
              <a:off x="665356" y="1734867"/>
              <a:ext cx="23053288" cy="10660414"/>
            </p:xfrm>
            <a:graphic>
              <a:graphicData uri="http://schemas.openxmlformats.org/drawingml/2006/table">
                <a:tbl>
                  <a:tblPr firstRow="1" bandRow="1">
                    <a:tableStyleId>{9D7B26C5-4107-4FEC-AEDC-1716B250A1EF}</a:tableStyleId>
                  </a:tblPr>
                  <a:tblGrid>
                    <a:gridCol w="2766792">
                      <a:extLst>
                        <a:ext uri="{9D8B030D-6E8A-4147-A177-3AD203B41FA5}">
                          <a16:colId xmlns:a16="http://schemas.microsoft.com/office/drawing/2014/main" val="1859774806"/>
                        </a:ext>
                      </a:extLst>
                    </a:gridCol>
                    <a:gridCol w="20286496">
                      <a:extLst>
                        <a:ext uri="{9D8B030D-6E8A-4147-A177-3AD203B41FA5}">
                          <a16:colId xmlns:a16="http://schemas.microsoft.com/office/drawing/2014/main" val="836136269"/>
                        </a:ext>
                      </a:extLst>
                    </a:gridCol>
                  </a:tblGrid>
                  <a:tr h="839354">
                    <a:tc>
                      <a:txBody>
                        <a:bodyPr/>
                        <a:lstStyle/>
                        <a:p>
                          <a:pPr algn="ctr"/>
                          <a:r>
                            <a:rPr lang="pl-PL" sz="4000" b="1" dirty="0">
                              <a:solidFill>
                                <a:schemeClr val="tx1"/>
                              </a:solidFill>
                            </a:rPr>
                            <a:t>Wskaźnik</a:t>
                          </a:r>
                        </a:p>
                      </a:txBody>
                      <a:tcPr/>
                    </a:tc>
                    <a:tc>
                      <a:txBody>
                        <a:bodyPr/>
                        <a:lstStyle/>
                        <a:p>
                          <a:pPr algn="ctr"/>
                          <a:r>
                            <a:rPr lang="pl-PL" sz="4000" b="1" dirty="0">
                              <a:solidFill>
                                <a:schemeClr val="tx1"/>
                              </a:solidFill>
                            </a:rPr>
                            <a:t>Opis</a:t>
                          </a:r>
                        </a:p>
                      </a:txBody>
                      <a:tcPr/>
                    </a:tc>
                    <a:extLst>
                      <a:ext uri="{0D108BD9-81ED-4DB2-BD59-A6C34878D82A}">
                        <a16:rowId xmlns:a16="http://schemas.microsoft.com/office/drawing/2014/main" val="1047921407"/>
                      </a:ext>
                    </a:extLst>
                  </a:tr>
                  <a:tr h="1491700">
                    <a:tc>
                      <a:txBody>
                        <a:bodyPr/>
                        <a:lstStyle/>
                        <a:p>
                          <a:pPr algn="ctr"/>
                          <a:r>
                            <a:rPr lang="pl-PL" sz="3200" b="1" kern="1200" dirty="0" err="1">
                              <a:solidFill>
                                <a:schemeClr val="tx1"/>
                              </a:solidFill>
                              <a:effectLst/>
                            </a:rPr>
                            <a:t>Accuracy</a:t>
                          </a:r>
                          <a:endParaRPr lang="pl-PL" sz="3200" b="1" dirty="0"/>
                        </a:p>
                      </a:txBody>
                      <a:tcPr/>
                    </a:tc>
                    <a:tc>
                      <a:txBody>
                        <a:bodyPr/>
                        <a:lstStyle/>
                        <a:p>
                          <a:r>
                            <a:rPr lang="pl-PL" sz="3200" kern="1200" dirty="0">
                              <a:solidFill>
                                <a:schemeClr val="tx1"/>
                              </a:solidFill>
                              <a:effectLst/>
                            </a:rPr>
                            <a:t>Stosunek liczby poprawnych klasyfikacji do całkowitej liczby przykładów.</a:t>
                          </a:r>
                        </a:p>
                        <a:p>
                          <a:pPr/>
                          <a14:m>
                            <m:oMathPara xmlns:m="http://schemas.openxmlformats.org/officeDocument/2006/math">
                              <m:oMathParaPr>
                                <m:jc m:val="centerGroup"/>
                              </m:oMathParaPr>
                              <m:oMath xmlns:m="http://schemas.openxmlformats.org/officeDocument/2006/math">
                                <m:r>
                                  <a:rPr lang="en-US" sz="3200" kern="1200" smtClean="0">
                                    <a:solidFill>
                                      <a:schemeClr val="tx1"/>
                                    </a:solidFill>
                                    <a:effectLst/>
                                    <a:latin typeface="Cambria Math" panose="02040503050406030204" pitchFamily="18" charset="0"/>
                                  </a:rPr>
                                  <m:t>𝐴𝑐𝑐𝑢𝑟𝑎𝑐𝑦</m:t>
                                </m:r>
                                <m:r>
                                  <a:rPr lang="en-US" sz="3200" kern="1200" smtClean="0">
                                    <a:solidFill>
                                      <a:schemeClr val="tx1"/>
                                    </a:solidFill>
                                    <a:effectLst/>
                                    <a:latin typeface="Cambria Math" panose="02040503050406030204" pitchFamily="18" charset="0"/>
                                  </a:rPr>
                                  <m:t>= </m:t>
                                </m:r>
                                <m:f>
                                  <m:fPr>
                                    <m:ctrlPr>
                                      <a:rPr lang="pl-PL" sz="3200" i="1" kern="1200">
                                        <a:solidFill>
                                          <a:schemeClr val="tx1"/>
                                        </a:solidFill>
                                        <a:effectLst/>
                                        <a:latin typeface="Cambria Math" panose="02040503050406030204" pitchFamily="18" charset="0"/>
                                      </a:rPr>
                                    </m:ctrlPr>
                                  </m:fPr>
                                  <m:num>
                                    <m:r>
                                      <a:rPr lang="en-US" sz="3200" kern="1200">
                                        <a:solidFill>
                                          <a:schemeClr val="tx1"/>
                                        </a:solidFill>
                                        <a:effectLst/>
                                        <a:latin typeface="Cambria Math" panose="02040503050406030204" pitchFamily="18" charset="0"/>
                                      </a:rPr>
                                      <m:t>𝑇𝑃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𝑇𝑁</m:t>
                                    </m:r>
                                  </m:num>
                                  <m:den>
                                    <m:r>
                                      <a:rPr lang="en-US" sz="3200" kern="1200">
                                        <a:solidFill>
                                          <a:schemeClr val="tx1"/>
                                        </a:solidFill>
                                        <a:effectLst/>
                                        <a:latin typeface="Cambria Math" panose="02040503050406030204" pitchFamily="18" charset="0"/>
                                      </a:rPr>
                                      <m:t>𝑇𝑃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𝑇𝑁</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𝐹𝑃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𝐹𝑁</m:t>
                                    </m:r>
                                  </m:den>
                                </m:f>
                              </m:oMath>
                            </m:oMathPara>
                          </a14:m>
                          <a:endParaRPr lang="pl-PL" sz="3200" dirty="0"/>
                        </a:p>
                      </a:txBody>
                      <a:tcPr/>
                    </a:tc>
                    <a:extLst>
                      <a:ext uri="{0D108BD9-81ED-4DB2-BD59-A6C34878D82A}">
                        <a16:rowId xmlns:a16="http://schemas.microsoft.com/office/drawing/2014/main" val="3806596552"/>
                      </a:ext>
                    </a:extLst>
                  </a:tr>
                  <a:tr h="1491700">
                    <a:tc>
                      <a:txBody>
                        <a:bodyPr/>
                        <a:lstStyle/>
                        <a:p>
                          <a:pPr algn="ctr"/>
                          <a:r>
                            <a:rPr lang="pl-PL" sz="3200" b="1" kern="1200" dirty="0">
                              <a:solidFill>
                                <a:schemeClr val="tx1"/>
                              </a:solidFill>
                              <a:effectLst/>
                            </a:rPr>
                            <a:t>Precision</a:t>
                          </a:r>
                          <a:endParaRPr lang="pl-PL" sz="3200" b="1" dirty="0"/>
                        </a:p>
                      </a:txBody>
                      <a:tcPr/>
                    </a:tc>
                    <a:tc>
                      <a:txBody>
                        <a:bodyPr/>
                        <a:lstStyle/>
                        <a:p>
                          <a:r>
                            <a:rPr lang="pl-PL" sz="3200" kern="1200" dirty="0">
                              <a:solidFill>
                                <a:schemeClr val="tx1"/>
                              </a:solidFill>
                              <a:effectLst/>
                            </a:rPr>
                            <a:t>Określa jaki procent przewidywanych pozytywnych przypadków jest faktycznie pozytywna.</a:t>
                          </a:r>
                        </a:p>
                        <a:p>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𝑃𝑟𝑒𝑐𝑖𝑠𝑖𝑜𝑛</m:t>
                                </m:r>
                                <m:r>
                                  <a:rPr lang="pl-PL" sz="3200" kern="1200" smtClean="0">
                                    <a:solidFill>
                                      <a:schemeClr val="tx1"/>
                                    </a:solidFill>
                                    <a:effectLst/>
                                    <a:latin typeface="Cambria Math" panose="02040503050406030204" pitchFamily="18" charset="0"/>
                                  </a:rPr>
                                  <m:t>=</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𝑇𝑃</m:t>
                                    </m:r>
                                  </m:num>
                                  <m:den>
                                    <m:r>
                                      <a:rPr lang="pl-PL" sz="3200" kern="1200">
                                        <a:solidFill>
                                          <a:schemeClr val="tx1"/>
                                        </a:solidFill>
                                        <a:effectLst/>
                                        <a:latin typeface="Cambria Math" panose="02040503050406030204" pitchFamily="18" charset="0"/>
                                      </a:rPr>
                                      <m:t>𝑇𝑃</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𝐹𝑃</m:t>
                                    </m:r>
                                  </m:den>
                                </m:f>
                                <m:r>
                                  <a:rPr lang="pl-PL" sz="3200" kern="1200">
                                    <a:solidFill>
                                      <a:schemeClr val="tx1"/>
                                    </a:solidFill>
                                    <a:effectLst/>
                                    <a:latin typeface="Cambria Math" panose="02040503050406030204" pitchFamily="18" charset="0"/>
                                  </a:rPr>
                                  <m:t> ∙100 %</m:t>
                                </m:r>
                              </m:oMath>
                            </m:oMathPara>
                          </a14:m>
                          <a:endParaRPr lang="pl-PL" sz="3200" dirty="0"/>
                        </a:p>
                      </a:txBody>
                      <a:tcPr/>
                    </a:tc>
                    <a:extLst>
                      <a:ext uri="{0D108BD9-81ED-4DB2-BD59-A6C34878D82A}">
                        <a16:rowId xmlns:a16="http://schemas.microsoft.com/office/drawing/2014/main" val="809238246"/>
                      </a:ext>
                    </a:extLst>
                  </a:tr>
                  <a:tr h="1491700">
                    <a:tc>
                      <a:txBody>
                        <a:bodyPr/>
                        <a:lstStyle/>
                        <a:p>
                          <a:pPr algn="ctr"/>
                          <a:r>
                            <a:rPr lang="pl-PL" sz="3200" b="1" kern="1200" dirty="0" err="1">
                              <a:solidFill>
                                <a:schemeClr val="tx1"/>
                              </a:solidFill>
                              <a:effectLst/>
                            </a:rPr>
                            <a:t>Recall</a:t>
                          </a:r>
                          <a:endParaRPr lang="pl-PL" sz="3200" b="1" dirty="0"/>
                        </a:p>
                      </a:txBody>
                      <a:tcPr/>
                    </a:tc>
                    <a:tc>
                      <a:txBody>
                        <a:bodyPr/>
                        <a:lstStyle/>
                        <a:p>
                          <a:r>
                            <a:rPr lang="pl-PL" sz="3200" kern="1200" dirty="0">
                              <a:solidFill>
                                <a:schemeClr val="tx1"/>
                              </a:solidFill>
                              <a:effectLst/>
                            </a:rPr>
                            <a:t>Określa, jaki procent rzeczywistych pozytywnych przypadków został poprawnie zidentyfikowany przez model</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𝑅𝑒𝑐𝑎𝑙𝑙</m:t>
                                </m:r>
                                <m:r>
                                  <a:rPr lang="pl-PL" sz="3200" kern="1200" smtClean="0">
                                    <a:solidFill>
                                      <a:schemeClr val="tx1"/>
                                    </a:solidFill>
                                    <a:effectLst/>
                                    <a:latin typeface="Cambria Math" panose="02040503050406030204" pitchFamily="18" charset="0"/>
                                  </a:rPr>
                                  <m:t>=</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𝑇𝑃</m:t>
                                    </m:r>
                                  </m:num>
                                  <m:den>
                                    <m:r>
                                      <a:rPr lang="pl-PL" sz="3200" kern="1200">
                                        <a:solidFill>
                                          <a:schemeClr val="tx1"/>
                                        </a:solidFill>
                                        <a:effectLst/>
                                        <a:latin typeface="Cambria Math" panose="02040503050406030204" pitchFamily="18" charset="0"/>
                                      </a:rPr>
                                      <m:t>𝑇𝑃</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𝐹𝑁</m:t>
                                    </m:r>
                                  </m:den>
                                </m:f>
                                <m:r>
                                  <a:rPr lang="pl-PL" sz="3200" kern="1200">
                                    <a:solidFill>
                                      <a:schemeClr val="tx1"/>
                                    </a:solidFill>
                                    <a:effectLst/>
                                    <a:latin typeface="Cambria Math" panose="02040503050406030204" pitchFamily="18" charset="0"/>
                                  </a:rPr>
                                  <m:t> ∙100 %</m:t>
                                </m:r>
                              </m:oMath>
                            </m:oMathPara>
                          </a14:m>
                          <a:endParaRPr lang="pl-PL" sz="3200" kern="1200" dirty="0">
                            <a:solidFill>
                              <a:schemeClr val="tx1"/>
                            </a:solidFill>
                            <a:effectLst/>
                          </a:endParaRPr>
                        </a:p>
                      </a:txBody>
                      <a:tcPr/>
                    </a:tc>
                    <a:extLst>
                      <a:ext uri="{0D108BD9-81ED-4DB2-BD59-A6C34878D82A}">
                        <a16:rowId xmlns:a16="http://schemas.microsoft.com/office/drawing/2014/main" val="3074609514"/>
                      </a:ext>
                    </a:extLst>
                  </a:tr>
                  <a:tr h="1491700">
                    <a:tc>
                      <a:txBody>
                        <a:bodyPr/>
                        <a:lstStyle/>
                        <a:p>
                          <a:pPr algn="ctr"/>
                          <a:r>
                            <a:rPr lang="pl-PL" sz="3200" b="1" dirty="0"/>
                            <a:t>F1- </a:t>
                          </a:r>
                          <a:r>
                            <a:rPr lang="pl-PL" sz="3200" b="1" dirty="0" err="1"/>
                            <a:t>score</a:t>
                          </a:r>
                          <a:endParaRPr lang="pl-PL" sz="3200" b="1" dirty="0"/>
                        </a:p>
                      </a:txBody>
                      <a:tcPr/>
                    </a:tc>
                    <a:tc>
                      <a:txBody>
                        <a:bodyPr/>
                        <a:lstStyle/>
                        <a:p>
                          <a:r>
                            <a:rPr lang="pl-PL" sz="3200" kern="1200" dirty="0">
                              <a:solidFill>
                                <a:schemeClr val="tx1"/>
                              </a:solidFill>
                              <a:effectLst/>
                            </a:rPr>
                            <a:t>Harmoniczna średnia precyzji i czułości</a:t>
                          </a:r>
                        </a:p>
                        <a:p>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𝐹</m:t>
                                </m:r>
                                <m:r>
                                  <a:rPr lang="pl-PL" sz="3200" kern="1200" smtClean="0">
                                    <a:solidFill>
                                      <a:schemeClr val="tx1"/>
                                    </a:solidFill>
                                    <a:effectLst/>
                                    <a:latin typeface="Cambria Math" panose="02040503050406030204" pitchFamily="18" charset="0"/>
                                  </a:rPr>
                                  <m:t>1=2∙</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𝑃𝑟𝑒𝑐𝑖𝑠𝑖𝑜𝑛</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𝑅𝑒𝑐𝑎𝑙𝑙</m:t>
                                    </m:r>
                                  </m:num>
                                  <m:den>
                                    <m:r>
                                      <a:rPr lang="pl-PL" sz="3200" kern="1200">
                                        <a:solidFill>
                                          <a:schemeClr val="tx1"/>
                                        </a:solidFill>
                                        <a:effectLst/>
                                        <a:latin typeface="Cambria Math" panose="02040503050406030204" pitchFamily="18" charset="0"/>
                                      </a:rPr>
                                      <m:t>𝑃𝑟𝑒𝑐𝑖𝑠𝑖𝑜𝑛</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𝑅𝑒𝑐𝑎𝑙𝑙</m:t>
                                    </m:r>
                                  </m:den>
                                </m:f>
                              </m:oMath>
                            </m:oMathPara>
                          </a14:m>
                          <a:endParaRPr lang="pl-PL" sz="3200" dirty="0"/>
                        </a:p>
                      </a:txBody>
                      <a:tcPr/>
                    </a:tc>
                    <a:extLst>
                      <a:ext uri="{0D108BD9-81ED-4DB2-BD59-A6C34878D82A}">
                        <a16:rowId xmlns:a16="http://schemas.microsoft.com/office/drawing/2014/main" val="2520172284"/>
                      </a:ext>
                    </a:extLst>
                  </a:tr>
                  <a:tr h="1491700">
                    <a:tc>
                      <a:txBody>
                        <a:bodyPr/>
                        <a:lstStyle/>
                        <a:p>
                          <a:pPr algn="ctr"/>
                          <a:r>
                            <a:rPr lang="pl-PL" sz="3200" b="1" dirty="0"/>
                            <a:t>ROC</a:t>
                          </a:r>
                        </a:p>
                      </a:txBody>
                      <a:tcPr/>
                    </a:tc>
                    <a:tc>
                      <a:txBody>
                        <a:bodyPr/>
                        <a:lstStyle/>
                        <a:p>
                          <a:pPr algn="just">
                            <a:lnSpc>
                              <a:spcPct val="114000"/>
                            </a:lnSpc>
                          </a:pPr>
                          <a:r>
                            <a:rPr lang="pl-PL" sz="3200" dirty="0"/>
                            <a:t>Wykres oceniający wydajność klasyfikatora binarnego, pokazujący zależność między czułością (True </a:t>
                          </a:r>
                          <a:r>
                            <a:rPr lang="pl-PL" sz="3200" dirty="0" err="1"/>
                            <a:t>Positive</a:t>
                          </a:r>
                          <a:r>
                            <a:rPr lang="pl-PL" sz="3200" dirty="0"/>
                            <a:t> </a:t>
                          </a:r>
                          <a:r>
                            <a:rPr lang="pl-PL" sz="3200" dirty="0" err="1"/>
                            <a:t>Rate</a:t>
                          </a:r>
                          <a:r>
                            <a:rPr lang="pl-PL" sz="3200" dirty="0"/>
                            <a:t>), a odsetkiem fałszywych alarmów (</a:t>
                          </a:r>
                          <a:r>
                            <a:rPr lang="pl-PL" sz="3200" dirty="0" err="1"/>
                            <a:t>False</a:t>
                          </a:r>
                          <a:r>
                            <a:rPr lang="pl-PL" sz="3200" dirty="0"/>
                            <a:t> </a:t>
                          </a:r>
                          <a:r>
                            <a:rPr lang="pl-PL" sz="3200" dirty="0" err="1"/>
                            <a:t>Positive</a:t>
                          </a:r>
                          <a:r>
                            <a:rPr lang="pl-PL" sz="3200" dirty="0"/>
                            <a:t> </a:t>
                          </a:r>
                          <a:r>
                            <a:rPr lang="pl-PL" sz="3200" dirty="0" err="1"/>
                            <a:t>Rate</a:t>
                          </a:r>
                          <a:r>
                            <a:rPr lang="pl-PL" sz="3200" dirty="0"/>
                            <a:t>, FPR) przy różnych progach decyzyjnych. Obszar pod krzywą (AUC-ROC) mierzy skuteczność klasyfikatora – im bliżej 1, tym lepsza jakość modelu. Idealny klasyfikator osiąga punkt (0,1), a przypadkowy tworzy linię y=x.</a:t>
                          </a:r>
                        </a:p>
                      </a:txBody>
                      <a:tcPr/>
                    </a:tc>
                    <a:extLst>
                      <a:ext uri="{0D108BD9-81ED-4DB2-BD59-A6C34878D82A}">
                        <a16:rowId xmlns:a16="http://schemas.microsoft.com/office/drawing/2014/main" val="3400570219"/>
                      </a:ext>
                    </a:extLst>
                  </a:tr>
                  <a:tr h="1491700">
                    <a:tc>
                      <a:txBody>
                        <a:bodyPr/>
                        <a:lstStyle/>
                        <a:p>
                          <a:pPr algn="ctr"/>
                          <a:r>
                            <a:rPr lang="pl-PL" sz="3200" b="1" dirty="0" err="1"/>
                            <a:t>Confusion</a:t>
                          </a:r>
                          <a:r>
                            <a:rPr lang="pl-PL" sz="3200" b="1" dirty="0"/>
                            <a:t> matrix</a:t>
                          </a:r>
                        </a:p>
                      </a:txBody>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pl-PL" sz="3200" b="0" kern="1200" dirty="0">
                              <a:solidFill>
                                <a:schemeClr val="tx1"/>
                              </a:solidFill>
                              <a:effectLst/>
                            </a:rPr>
                            <a:t>Narzędzie służące do oceny dokładności klasyfikatora. </a:t>
                          </a:r>
                          <a:r>
                            <a:rPr lang="en-US" sz="3200" b="0" kern="1200" dirty="0" err="1">
                              <a:solidFill>
                                <a:schemeClr val="tx1"/>
                              </a:solidFill>
                              <a:effectLst/>
                            </a:rPr>
                            <a:t>Przedstawia</a:t>
                          </a:r>
                          <a:r>
                            <a:rPr lang="en-US" sz="3200" b="0" kern="1200" dirty="0">
                              <a:solidFill>
                                <a:schemeClr val="tx1"/>
                              </a:solidFill>
                              <a:effectLst/>
                            </a:rPr>
                            <a:t> </a:t>
                          </a:r>
                          <a:r>
                            <a:rPr lang="en-US" sz="3200" b="0" kern="1200" dirty="0" err="1">
                              <a:solidFill>
                                <a:schemeClr val="tx1"/>
                              </a:solidFill>
                              <a:effectLst/>
                            </a:rPr>
                            <a:t>ona</a:t>
                          </a:r>
                          <a:r>
                            <a:rPr lang="en-US" sz="3200" b="0" kern="1200" dirty="0">
                              <a:solidFill>
                                <a:schemeClr val="tx1"/>
                              </a:solidFill>
                              <a:effectLst/>
                            </a:rPr>
                            <a:t> </a:t>
                          </a:r>
                          <a:r>
                            <a:rPr lang="en-US" sz="3200" b="0" kern="1200" dirty="0" err="1">
                              <a:solidFill>
                                <a:schemeClr val="tx1"/>
                              </a:solidFill>
                              <a:effectLst/>
                            </a:rPr>
                            <a:t>liczbę</a:t>
                          </a:r>
                          <a:r>
                            <a:rPr lang="en-US" sz="3200" b="0" kern="1200" dirty="0">
                              <a:solidFill>
                                <a:schemeClr val="tx1"/>
                              </a:solidFill>
                              <a:effectLst/>
                            </a:rPr>
                            <a:t> True Positives (TP), False Positives (FP), True Negatives (TN) </a:t>
                          </a:r>
                          <a:r>
                            <a:rPr lang="en-US" sz="3200" b="0" kern="1200" dirty="0" err="1">
                              <a:solidFill>
                                <a:schemeClr val="tx1"/>
                              </a:solidFill>
                              <a:effectLst/>
                            </a:rPr>
                            <a:t>oraz</a:t>
                          </a:r>
                          <a:r>
                            <a:rPr lang="en-US" sz="3200" b="0" kern="1200" dirty="0">
                              <a:solidFill>
                                <a:schemeClr val="tx1"/>
                              </a:solidFill>
                              <a:effectLst/>
                            </a:rPr>
                            <a:t> False Negatives (FN). </a:t>
                          </a:r>
                          <a:endParaRPr lang="pl-PL" sz="3200" b="1" kern="1200" dirty="0">
                            <a:solidFill>
                              <a:schemeClr val="tx1"/>
                            </a:solidFill>
                            <a:effectLst/>
                          </a:endParaRPr>
                        </a:p>
                      </a:txBody>
                      <a:tcPr/>
                    </a:tc>
                    <a:extLst>
                      <a:ext uri="{0D108BD9-81ED-4DB2-BD59-A6C34878D82A}">
                        <a16:rowId xmlns:a16="http://schemas.microsoft.com/office/drawing/2014/main" val="1845790300"/>
                      </a:ext>
                    </a:extLst>
                  </a:tr>
                </a:tbl>
              </a:graphicData>
            </a:graphic>
          </p:graphicFrame>
        </mc:Choice>
        <mc:Fallback xmlns="">
          <p:graphicFrame>
            <p:nvGraphicFramePr>
              <p:cNvPr id="7" name="Tabela 6">
                <a:extLst>
                  <a:ext uri="{FF2B5EF4-FFF2-40B4-BE49-F238E27FC236}">
                    <a16:creationId xmlns:a16="http://schemas.microsoft.com/office/drawing/2014/main" id="{9C1E7BE9-72EF-9EA5-31E4-164F55E86735}"/>
                  </a:ext>
                </a:extLst>
              </p:cNvPr>
              <p:cNvGraphicFramePr>
                <a:graphicFrameLocks noGrp="1"/>
              </p:cNvGraphicFramePr>
              <p:nvPr>
                <p:extLst>
                  <p:ext uri="{D42A27DB-BD31-4B8C-83A1-F6EECF244321}">
                    <p14:modId xmlns:p14="http://schemas.microsoft.com/office/powerpoint/2010/main" val="3821075077"/>
                  </p:ext>
                </p:extLst>
              </p:nvPr>
            </p:nvGraphicFramePr>
            <p:xfrm>
              <a:off x="665356" y="1734867"/>
              <a:ext cx="23053288" cy="10628791"/>
            </p:xfrm>
            <a:graphic>
              <a:graphicData uri="http://schemas.openxmlformats.org/drawingml/2006/table">
                <a:tbl>
                  <a:tblPr firstRow="1" bandRow="1">
                    <a:tableStyleId>{9D7B26C5-4107-4FEC-AEDC-1716B250A1EF}</a:tableStyleId>
                  </a:tblPr>
                  <a:tblGrid>
                    <a:gridCol w="2766792">
                      <a:extLst>
                        <a:ext uri="{9D8B030D-6E8A-4147-A177-3AD203B41FA5}">
                          <a16:colId xmlns:a16="http://schemas.microsoft.com/office/drawing/2014/main" val="1859774806"/>
                        </a:ext>
                      </a:extLst>
                    </a:gridCol>
                    <a:gridCol w="20286496">
                      <a:extLst>
                        <a:ext uri="{9D8B030D-6E8A-4147-A177-3AD203B41FA5}">
                          <a16:colId xmlns:a16="http://schemas.microsoft.com/office/drawing/2014/main" val="836136269"/>
                        </a:ext>
                      </a:extLst>
                    </a:gridCol>
                  </a:tblGrid>
                  <a:tr h="839354">
                    <a:tc>
                      <a:txBody>
                        <a:bodyPr/>
                        <a:lstStyle/>
                        <a:p>
                          <a:pPr algn="ctr"/>
                          <a:r>
                            <a:rPr lang="pl-PL" sz="4000" b="1" dirty="0">
                              <a:solidFill>
                                <a:schemeClr val="tx1"/>
                              </a:solidFill>
                            </a:rPr>
                            <a:t>Wskaźnik</a:t>
                          </a:r>
                        </a:p>
                      </a:txBody>
                      <a:tcPr/>
                    </a:tc>
                    <a:tc>
                      <a:txBody>
                        <a:bodyPr/>
                        <a:lstStyle/>
                        <a:p>
                          <a:pPr algn="ctr"/>
                          <a:r>
                            <a:rPr lang="pl-PL" sz="4000" b="1" dirty="0">
                              <a:solidFill>
                                <a:schemeClr val="tx1"/>
                              </a:solidFill>
                            </a:rPr>
                            <a:t>Opis</a:t>
                          </a:r>
                        </a:p>
                      </a:txBody>
                      <a:tcPr/>
                    </a:tc>
                    <a:extLst>
                      <a:ext uri="{0D108BD9-81ED-4DB2-BD59-A6C34878D82A}">
                        <a16:rowId xmlns:a16="http://schemas.microsoft.com/office/drawing/2014/main" val="1047921407"/>
                      </a:ext>
                    </a:extLst>
                  </a:tr>
                  <a:tr h="1500315">
                    <a:tc>
                      <a:txBody>
                        <a:bodyPr/>
                        <a:lstStyle/>
                        <a:p>
                          <a:pPr algn="ctr"/>
                          <a:r>
                            <a:rPr lang="pl-PL" sz="3200" b="1" kern="1200" dirty="0" err="1">
                              <a:solidFill>
                                <a:schemeClr val="tx1"/>
                              </a:solidFill>
                              <a:effectLst/>
                            </a:rPr>
                            <a:t>Accuracy</a:t>
                          </a:r>
                          <a:endParaRPr lang="pl-PL" sz="3200" b="1" dirty="0"/>
                        </a:p>
                      </a:txBody>
                      <a:tcPr/>
                    </a:tc>
                    <a:tc>
                      <a:txBody>
                        <a:bodyPr/>
                        <a:lstStyle/>
                        <a:p>
                          <a:endParaRPr lang="pl-PL"/>
                        </a:p>
                      </a:txBody>
                      <a:tcPr>
                        <a:blipFill>
                          <a:blip r:embed="rId2"/>
                          <a:stretch>
                            <a:fillRect l="-13642" t="-63008" r="-30" b="-553659"/>
                          </a:stretch>
                        </a:blipFill>
                      </a:tcPr>
                    </a:tc>
                    <a:extLst>
                      <a:ext uri="{0D108BD9-81ED-4DB2-BD59-A6C34878D82A}">
                        <a16:rowId xmlns:a16="http://schemas.microsoft.com/office/drawing/2014/main" val="3806596552"/>
                      </a:ext>
                    </a:extLst>
                  </a:tr>
                  <a:tr h="1500315">
                    <a:tc>
                      <a:txBody>
                        <a:bodyPr/>
                        <a:lstStyle/>
                        <a:p>
                          <a:pPr algn="ctr"/>
                          <a:r>
                            <a:rPr lang="pl-PL" sz="3200" b="1" kern="1200" dirty="0">
                              <a:solidFill>
                                <a:schemeClr val="tx1"/>
                              </a:solidFill>
                              <a:effectLst/>
                            </a:rPr>
                            <a:t>Precision</a:t>
                          </a:r>
                          <a:endParaRPr lang="pl-PL" sz="3200" b="1" dirty="0"/>
                        </a:p>
                      </a:txBody>
                      <a:tcPr/>
                    </a:tc>
                    <a:tc>
                      <a:txBody>
                        <a:bodyPr/>
                        <a:lstStyle/>
                        <a:p>
                          <a:endParaRPr lang="pl-PL"/>
                        </a:p>
                      </a:txBody>
                      <a:tcPr>
                        <a:blipFill>
                          <a:blip r:embed="rId2"/>
                          <a:stretch>
                            <a:fillRect l="-13642" t="-163008" r="-30" b="-453659"/>
                          </a:stretch>
                        </a:blipFill>
                      </a:tcPr>
                    </a:tc>
                    <a:extLst>
                      <a:ext uri="{0D108BD9-81ED-4DB2-BD59-A6C34878D82A}">
                        <a16:rowId xmlns:a16="http://schemas.microsoft.com/office/drawing/2014/main" val="809238246"/>
                      </a:ext>
                    </a:extLst>
                  </a:tr>
                  <a:tr h="1500315">
                    <a:tc>
                      <a:txBody>
                        <a:bodyPr/>
                        <a:lstStyle/>
                        <a:p>
                          <a:pPr algn="ctr"/>
                          <a:r>
                            <a:rPr lang="pl-PL" sz="3200" b="1" kern="1200" dirty="0" err="1">
                              <a:solidFill>
                                <a:schemeClr val="tx1"/>
                              </a:solidFill>
                              <a:effectLst/>
                            </a:rPr>
                            <a:t>Recall</a:t>
                          </a:r>
                          <a:endParaRPr lang="pl-PL" sz="3200" b="1" dirty="0"/>
                        </a:p>
                      </a:txBody>
                      <a:tcPr/>
                    </a:tc>
                    <a:tc>
                      <a:txBody>
                        <a:bodyPr/>
                        <a:lstStyle/>
                        <a:p>
                          <a:endParaRPr lang="pl-PL"/>
                        </a:p>
                      </a:txBody>
                      <a:tcPr>
                        <a:blipFill>
                          <a:blip r:embed="rId2"/>
                          <a:stretch>
                            <a:fillRect l="-13642" t="-261943" r="-30" b="-351822"/>
                          </a:stretch>
                        </a:blipFill>
                      </a:tcPr>
                    </a:tc>
                    <a:extLst>
                      <a:ext uri="{0D108BD9-81ED-4DB2-BD59-A6C34878D82A}">
                        <a16:rowId xmlns:a16="http://schemas.microsoft.com/office/drawing/2014/main" val="3074609514"/>
                      </a:ext>
                    </a:extLst>
                  </a:tr>
                  <a:tr h="1513205">
                    <a:tc>
                      <a:txBody>
                        <a:bodyPr/>
                        <a:lstStyle/>
                        <a:p>
                          <a:pPr algn="ctr"/>
                          <a:r>
                            <a:rPr lang="pl-PL" sz="3200" b="1" dirty="0"/>
                            <a:t>F1- </a:t>
                          </a:r>
                          <a:r>
                            <a:rPr lang="pl-PL" sz="3200" b="1" dirty="0" err="1"/>
                            <a:t>score</a:t>
                          </a:r>
                          <a:endParaRPr lang="pl-PL" sz="3200" b="1" dirty="0"/>
                        </a:p>
                      </a:txBody>
                      <a:tcPr/>
                    </a:tc>
                    <a:tc>
                      <a:txBody>
                        <a:bodyPr/>
                        <a:lstStyle/>
                        <a:p>
                          <a:endParaRPr lang="pl-PL"/>
                        </a:p>
                      </a:txBody>
                      <a:tcPr>
                        <a:blipFill>
                          <a:blip r:embed="rId2"/>
                          <a:stretch>
                            <a:fillRect l="-13642" t="-360484" r="-30" b="-250403"/>
                          </a:stretch>
                        </a:blipFill>
                      </a:tcPr>
                    </a:tc>
                    <a:extLst>
                      <a:ext uri="{0D108BD9-81ED-4DB2-BD59-A6C34878D82A}">
                        <a16:rowId xmlns:a16="http://schemas.microsoft.com/office/drawing/2014/main" val="2520172284"/>
                      </a:ext>
                    </a:extLst>
                  </a:tr>
                  <a:tr h="2283587">
                    <a:tc>
                      <a:txBody>
                        <a:bodyPr/>
                        <a:lstStyle/>
                        <a:p>
                          <a:pPr algn="ctr"/>
                          <a:r>
                            <a:rPr lang="pl-PL" sz="3200" b="1" dirty="0"/>
                            <a:t>ROC</a:t>
                          </a:r>
                        </a:p>
                      </a:txBody>
                      <a:tcPr/>
                    </a:tc>
                    <a:tc>
                      <a:txBody>
                        <a:bodyPr/>
                        <a:lstStyle/>
                        <a:p>
                          <a:pPr algn="just">
                            <a:lnSpc>
                              <a:spcPct val="114000"/>
                            </a:lnSpc>
                          </a:pPr>
                          <a:r>
                            <a:rPr lang="pl-PL" sz="3200" dirty="0"/>
                            <a:t>Wykres oceniający wydajność klasyfikatora binarnego, pokazujący zależność między czułością (True </a:t>
                          </a:r>
                          <a:r>
                            <a:rPr lang="pl-PL" sz="3200" dirty="0" err="1"/>
                            <a:t>Positive</a:t>
                          </a:r>
                          <a:r>
                            <a:rPr lang="pl-PL" sz="3200" dirty="0"/>
                            <a:t> </a:t>
                          </a:r>
                          <a:r>
                            <a:rPr lang="pl-PL" sz="3200" dirty="0" err="1"/>
                            <a:t>Rate</a:t>
                          </a:r>
                          <a:r>
                            <a:rPr lang="pl-PL" sz="3200" dirty="0"/>
                            <a:t>), a odsetkiem fałszywych alarmów (</a:t>
                          </a:r>
                          <a:r>
                            <a:rPr lang="pl-PL" sz="3200" dirty="0" err="1"/>
                            <a:t>False</a:t>
                          </a:r>
                          <a:r>
                            <a:rPr lang="pl-PL" sz="3200" dirty="0"/>
                            <a:t> </a:t>
                          </a:r>
                          <a:r>
                            <a:rPr lang="pl-PL" sz="3200" dirty="0" err="1"/>
                            <a:t>Positive</a:t>
                          </a:r>
                          <a:r>
                            <a:rPr lang="pl-PL" sz="3200" dirty="0"/>
                            <a:t> </a:t>
                          </a:r>
                          <a:r>
                            <a:rPr lang="pl-PL" sz="3200" dirty="0" err="1"/>
                            <a:t>Rate</a:t>
                          </a:r>
                          <a:r>
                            <a:rPr lang="pl-PL" sz="3200" dirty="0"/>
                            <a:t>, FPR) przy różnych progach decyzyjnych. Obszar pod krzywą (AUC-ROC) mierzy skuteczność klasyfikatora – im bliżej 1, tym lepsza jakość modelu. Idealny klasyfikator osiąga punkt (0,1), a przypadkowy tworzy linię y=x.</a:t>
                          </a:r>
                        </a:p>
                      </a:txBody>
                      <a:tcPr/>
                    </a:tc>
                    <a:extLst>
                      <a:ext uri="{0D108BD9-81ED-4DB2-BD59-A6C34878D82A}">
                        <a16:rowId xmlns:a16="http://schemas.microsoft.com/office/drawing/2014/main" val="3400570219"/>
                      </a:ext>
                    </a:extLst>
                  </a:tr>
                  <a:tr h="1491700">
                    <a:tc>
                      <a:txBody>
                        <a:bodyPr/>
                        <a:lstStyle/>
                        <a:p>
                          <a:pPr algn="ctr"/>
                          <a:r>
                            <a:rPr lang="pl-PL" sz="3200" b="1" dirty="0" err="1"/>
                            <a:t>Confusion</a:t>
                          </a:r>
                          <a:r>
                            <a:rPr lang="pl-PL" sz="3200" b="1" dirty="0"/>
                            <a:t> matrix</a:t>
                          </a:r>
                        </a:p>
                      </a:txBody>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pl-PL" sz="3200" b="0" kern="1200" dirty="0">
                              <a:solidFill>
                                <a:schemeClr val="tx1"/>
                              </a:solidFill>
                              <a:effectLst/>
                            </a:rPr>
                            <a:t>Narzędzie służące do oceny dokładności klasyfikatora. </a:t>
                          </a:r>
                          <a:r>
                            <a:rPr lang="en-US" sz="3200" b="0" kern="1200" dirty="0" err="1">
                              <a:solidFill>
                                <a:schemeClr val="tx1"/>
                              </a:solidFill>
                              <a:effectLst/>
                            </a:rPr>
                            <a:t>Przedstawia</a:t>
                          </a:r>
                          <a:r>
                            <a:rPr lang="en-US" sz="3200" b="0" kern="1200" dirty="0">
                              <a:solidFill>
                                <a:schemeClr val="tx1"/>
                              </a:solidFill>
                              <a:effectLst/>
                            </a:rPr>
                            <a:t> </a:t>
                          </a:r>
                          <a:r>
                            <a:rPr lang="en-US" sz="3200" b="0" kern="1200" dirty="0" err="1">
                              <a:solidFill>
                                <a:schemeClr val="tx1"/>
                              </a:solidFill>
                              <a:effectLst/>
                            </a:rPr>
                            <a:t>ona</a:t>
                          </a:r>
                          <a:r>
                            <a:rPr lang="en-US" sz="3200" b="0" kern="1200" dirty="0">
                              <a:solidFill>
                                <a:schemeClr val="tx1"/>
                              </a:solidFill>
                              <a:effectLst/>
                            </a:rPr>
                            <a:t> </a:t>
                          </a:r>
                          <a:r>
                            <a:rPr lang="en-US" sz="3200" b="0" kern="1200" dirty="0" err="1">
                              <a:solidFill>
                                <a:schemeClr val="tx1"/>
                              </a:solidFill>
                              <a:effectLst/>
                            </a:rPr>
                            <a:t>liczbę</a:t>
                          </a:r>
                          <a:r>
                            <a:rPr lang="en-US" sz="3200" b="0" kern="1200" dirty="0">
                              <a:solidFill>
                                <a:schemeClr val="tx1"/>
                              </a:solidFill>
                              <a:effectLst/>
                            </a:rPr>
                            <a:t> True Positives (TP), False Positives (FP), True Negatives (TN) </a:t>
                          </a:r>
                          <a:r>
                            <a:rPr lang="en-US" sz="3200" b="0" kern="1200" dirty="0" err="1">
                              <a:solidFill>
                                <a:schemeClr val="tx1"/>
                              </a:solidFill>
                              <a:effectLst/>
                            </a:rPr>
                            <a:t>oraz</a:t>
                          </a:r>
                          <a:r>
                            <a:rPr lang="en-US" sz="3200" b="0" kern="1200" dirty="0">
                              <a:solidFill>
                                <a:schemeClr val="tx1"/>
                              </a:solidFill>
                              <a:effectLst/>
                            </a:rPr>
                            <a:t> False Negatives (FN). </a:t>
                          </a:r>
                          <a:endParaRPr lang="pl-PL" sz="3200" b="1" kern="1200" dirty="0">
                            <a:solidFill>
                              <a:schemeClr val="tx1"/>
                            </a:solidFill>
                            <a:effectLst/>
                          </a:endParaRPr>
                        </a:p>
                      </a:txBody>
                      <a:tcPr/>
                    </a:tc>
                    <a:extLst>
                      <a:ext uri="{0D108BD9-81ED-4DB2-BD59-A6C34878D82A}">
                        <a16:rowId xmlns:a16="http://schemas.microsoft.com/office/drawing/2014/main" val="1845790300"/>
                      </a:ext>
                    </a:extLst>
                  </a:tr>
                </a:tbl>
              </a:graphicData>
            </a:graphic>
          </p:graphicFrame>
        </mc:Fallback>
      </mc:AlternateContent>
    </p:spTree>
    <p:extLst>
      <p:ext uri="{BB962C8B-B14F-4D97-AF65-F5344CB8AC3E}">
        <p14:creationId xmlns:p14="http://schemas.microsoft.com/office/powerpoint/2010/main" val="15961528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E0E8D-BA7C-2792-C416-D06816A4FF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8A764E-60DD-6C44-A7FF-13DAD6C9C406}"/>
              </a:ext>
            </a:extLst>
          </p:cNvPr>
          <p:cNvSpPr>
            <a:spLocks noGrp="1"/>
          </p:cNvSpPr>
          <p:nvPr>
            <p:ph type="sldNum" sz="quarter" idx="2"/>
          </p:nvPr>
        </p:nvSpPr>
        <p:spPr/>
        <p:txBody>
          <a:bodyPr/>
          <a:lstStyle/>
          <a:p>
            <a:fld id="{86CB4B4D-7CA3-9044-876B-883B54F8677D}" type="slidenum">
              <a:rPr lang="en-GB" smtClean="0"/>
              <a:t>9</a:t>
            </a:fld>
            <a:endParaRPr lang="en-GB"/>
          </a:p>
        </p:txBody>
      </p:sp>
      <p:sp>
        <p:nvSpPr>
          <p:cNvPr id="3" name="Text Placeholder 2">
            <a:extLst>
              <a:ext uri="{FF2B5EF4-FFF2-40B4-BE49-F238E27FC236}">
                <a16:creationId xmlns:a16="http://schemas.microsoft.com/office/drawing/2014/main" id="{FB7216C0-88AE-CB30-F1E2-665330AD30CF}"/>
              </a:ext>
            </a:extLst>
          </p:cNvPr>
          <p:cNvSpPr>
            <a:spLocks noGrp="1"/>
          </p:cNvSpPr>
          <p:nvPr>
            <p:ph type="body" sz="quarter" idx="11"/>
          </p:nvPr>
        </p:nvSpPr>
        <p:spPr>
          <a:xfrm>
            <a:off x="1558027" y="626269"/>
            <a:ext cx="21267946" cy="757126"/>
          </a:xfrm>
        </p:spPr>
        <p:txBody>
          <a:bodyPr/>
          <a:lstStyle/>
          <a:p>
            <a:r>
              <a:rPr lang="pl-PL" dirty="0"/>
              <a:t>XAI</a:t>
            </a:r>
          </a:p>
        </p:txBody>
      </p:sp>
      <p:sp>
        <p:nvSpPr>
          <p:cNvPr id="4" name="pole tekstowe 3">
            <a:extLst>
              <a:ext uri="{FF2B5EF4-FFF2-40B4-BE49-F238E27FC236}">
                <a16:creationId xmlns:a16="http://schemas.microsoft.com/office/drawing/2014/main" id="{92AE43F1-80CD-49B1-AB40-AA6E8AFB9BFE}"/>
              </a:ext>
            </a:extLst>
          </p:cNvPr>
          <p:cNvSpPr txBox="1"/>
          <p:nvPr/>
        </p:nvSpPr>
        <p:spPr>
          <a:xfrm>
            <a:off x="915093" y="2740470"/>
            <a:ext cx="22028034" cy="76747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pl-PL" sz="3600" b="1" dirty="0">
                <a:solidFill>
                  <a:schemeClr val="tx1"/>
                </a:solidFill>
              </a:rPr>
              <a:t>LIME</a:t>
            </a:r>
            <a:r>
              <a:rPr lang="pl-PL" sz="3600" dirty="0">
                <a:solidFill>
                  <a:schemeClr val="tx1"/>
                </a:solidFill>
              </a:rPr>
              <a:t> (</a:t>
            </a:r>
            <a:r>
              <a:rPr lang="pl-PL" sz="3600" dirty="0" err="1">
                <a:solidFill>
                  <a:schemeClr val="tx1"/>
                </a:solidFill>
              </a:rPr>
              <a:t>Local</a:t>
            </a:r>
            <a:r>
              <a:rPr lang="pl-PL" sz="3600" dirty="0">
                <a:solidFill>
                  <a:schemeClr val="tx1"/>
                </a:solidFill>
              </a:rPr>
              <a:t> </a:t>
            </a:r>
            <a:r>
              <a:rPr lang="pl-PL" sz="3600" dirty="0" err="1">
                <a:solidFill>
                  <a:schemeClr val="tx1"/>
                </a:solidFill>
              </a:rPr>
              <a:t>Interpretable</a:t>
            </a:r>
            <a:r>
              <a:rPr lang="pl-PL" sz="3600" dirty="0">
                <a:solidFill>
                  <a:schemeClr val="tx1"/>
                </a:solidFill>
              </a:rPr>
              <a:t> Model-</a:t>
            </a:r>
            <a:r>
              <a:rPr lang="pl-PL" sz="3600" dirty="0" err="1">
                <a:solidFill>
                  <a:schemeClr val="tx1"/>
                </a:solidFill>
              </a:rPr>
              <a:t>Agnostic</a:t>
            </a:r>
            <a:r>
              <a:rPr lang="pl-PL" sz="3600" dirty="0">
                <a:solidFill>
                  <a:schemeClr val="tx1"/>
                </a:solidFill>
              </a:rPr>
              <a:t> </a:t>
            </a:r>
            <a:r>
              <a:rPr lang="pl-PL" sz="3600" dirty="0" err="1">
                <a:solidFill>
                  <a:schemeClr val="tx1"/>
                </a:solidFill>
              </a:rPr>
              <a:t>Explanations</a:t>
            </a:r>
            <a:r>
              <a:rPr lang="pl-PL" sz="3600" dirty="0">
                <a:solidFill>
                  <a:schemeClr val="tx1"/>
                </a:solidFill>
              </a:rPr>
              <a:t>) - tworzy lokalne, uproszczone modele (np. liniowe), aby wyjaśnić decyzje modelu w okolicy konkretnego przykładu.</a:t>
            </a:r>
          </a:p>
          <a:p>
            <a:pPr marL="285750" indent="-285750" algn="just">
              <a:lnSpc>
                <a:spcPct val="150000"/>
              </a:lnSpc>
              <a:buFont typeface="Arial" panose="020B0604020202020204" pitchFamily="34" charset="0"/>
              <a:buChar char="•"/>
            </a:pPr>
            <a:r>
              <a:rPr lang="pl-PL" sz="3600" b="1" dirty="0" err="1">
                <a:solidFill>
                  <a:schemeClr val="tx1"/>
                </a:solidFill>
              </a:rPr>
              <a:t>Saliency</a:t>
            </a:r>
            <a:r>
              <a:rPr lang="pl-PL" sz="3600" b="1" dirty="0">
                <a:solidFill>
                  <a:schemeClr val="tx1"/>
                </a:solidFill>
              </a:rPr>
              <a:t> Map </a:t>
            </a:r>
            <a:r>
              <a:rPr lang="pl-PL" sz="3600" dirty="0">
                <a:solidFill>
                  <a:schemeClr val="tx1"/>
                </a:solidFill>
              </a:rPr>
              <a:t>- pokazuje, które piksele obrazu mają największy wpływ na przewidywanie modelu dla danej klasy.</a:t>
            </a:r>
          </a:p>
          <a:p>
            <a:pPr marL="285750" indent="-285750" algn="just">
              <a:lnSpc>
                <a:spcPct val="150000"/>
              </a:lnSpc>
              <a:buFont typeface="Arial" panose="020B0604020202020204" pitchFamily="34" charset="0"/>
              <a:buChar char="•"/>
            </a:pPr>
            <a:r>
              <a:rPr lang="en-US" sz="3600" b="1" dirty="0">
                <a:solidFill>
                  <a:schemeClr val="tx1"/>
                </a:solidFill>
              </a:rPr>
              <a:t>Grad-CAM </a:t>
            </a:r>
            <a:r>
              <a:rPr lang="en-US" sz="3600" dirty="0">
                <a:solidFill>
                  <a:schemeClr val="tx1"/>
                </a:solidFill>
              </a:rPr>
              <a:t>(Gradient-weighted Class Activation Mapping)</a:t>
            </a:r>
            <a:r>
              <a:rPr lang="pl-PL" sz="3600" dirty="0">
                <a:solidFill>
                  <a:schemeClr val="tx1"/>
                </a:solidFill>
              </a:rPr>
              <a:t> - wykorzystuje mapy aktywacji z wybranych warstw konwolucyjnych do wizualizacji obszarów istotnych dla klasyfikacji.</a:t>
            </a:r>
          </a:p>
          <a:p>
            <a:pPr marL="285750" indent="-285750" algn="just">
              <a:lnSpc>
                <a:spcPct val="150000"/>
              </a:lnSpc>
              <a:buFont typeface="Arial" panose="020B0604020202020204" pitchFamily="34" charset="0"/>
              <a:buChar char="•"/>
            </a:pPr>
            <a:r>
              <a:rPr lang="pl-PL" sz="3600" b="1" dirty="0">
                <a:solidFill>
                  <a:schemeClr val="tx1"/>
                </a:solidFill>
              </a:rPr>
              <a:t>Gradient SHAP </a:t>
            </a:r>
            <a:r>
              <a:rPr lang="pl-PL" sz="3600" dirty="0">
                <a:solidFill>
                  <a:schemeClr val="tx1"/>
                </a:solidFill>
              </a:rPr>
              <a:t>- wykorzystuje gradienty i wartości bazowe do analizy wpływu cech.</a:t>
            </a:r>
          </a:p>
          <a:p>
            <a:pPr marL="285750" indent="-285750" algn="just">
              <a:lnSpc>
                <a:spcPct val="150000"/>
              </a:lnSpc>
              <a:buFont typeface="Arial" panose="020B0604020202020204" pitchFamily="34" charset="0"/>
              <a:buChar char="•"/>
            </a:pPr>
            <a:r>
              <a:rPr lang="pl-PL" sz="3600" b="1" dirty="0">
                <a:solidFill>
                  <a:schemeClr val="tx1"/>
                </a:solidFill>
              </a:rPr>
              <a:t>SHAP (</a:t>
            </a:r>
            <a:r>
              <a:rPr lang="pl-PL" sz="3600" b="1" dirty="0" err="1">
                <a:solidFill>
                  <a:schemeClr val="tx1"/>
                </a:solidFill>
              </a:rPr>
              <a:t>SHapley</a:t>
            </a:r>
            <a:r>
              <a:rPr lang="pl-PL" sz="3600" b="1" dirty="0">
                <a:solidFill>
                  <a:schemeClr val="tx1"/>
                </a:solidFill>
              </a:rPr>
              <a:t> </a:t>
            </a:r>
            <a:r>
              <a:rPr lang="pl-PL" sz="3600" b="1" dirty="0" err="1">
                <a:solidFill>
                  <a:schemeClr val="tx1"/>
                </a:solidFill>
              </a:rPr>
              <a:t>Additive</a:t>
            </a:r>
            <a:r>
              <a:rPr lang="pl-PL" sz="3600" b="1" dirty="0">
                <a:solidFill>
                  <a:schemeClr val="tx1"/>
                </a:solidFill>
              </a:rPr>
              <a:t> </a:t>
            </a:r>
            <a:r>
              <a:rPr lang="pl-PL" sz="3600" b="1" dirty="0" err="1">
                <a:solidFill>
                  <a:schemeClr val="tx1"/>
                </a:solidFill>
              </a:rPr>
              <a:t>exPlanations</a:t>
            </a:r>
            <a:r>
              <a:rPr lang="pl-PL" sz="3600" b="1" dirty="0">
                <a:solidFill>
                  <a:schemeClr val="tx1"/>
                </a:solidFill>
              </a:rPr>
              <a:t>) </a:t>
            </a:r>
            <a:r>
              <a:rPr lang="pl-PL" sz="3600" dirty="0">
                <a:solidFill>
                  <a:schemeClr val="tx1"/>
                </a:solidFill>
              </a:rPr>
              <a:t>- metoda wyjaśniania wyników modeli oparta na teorii wartości </a:t>
            </a:r>
            <a:r>
              <a:rPr lang="pl-PL" sz="3600" dirty="0" err="1">
                <a:solidFill>
                  <a:schemeClr val="tx1"/>
                </a:solidFill>
              </a:rPr>
              <a:t>Shapleya</a:t>
            </a:r>
            <a:r>
              <a:rPr lang="pl-PL" sz="3600" dirty="0">
                <a:solidFill>
                  <a:schemeClr val="tx1"/>
                </a:solidFill>
              </a:rPr>
              <a:t> z teorii gier. Celem SHAP jest zrozumienie wkładu każdej cechy w predykcję modelu poprzez przydzielenie jej wartości, która reprezentuje jej wpływ na wynik.</a:t>
            </a:r>
            <a:endParaRPr lang="pl-PL" sz="900" dirty="0">
              <a:solidFill>
                <a:schemeClr val="tx1"/>
              </a:solidFill>
            </a:endParaRPr>
          </a:p>
          <a:p>
            <a:pPr algn="just">
              <a:lnSpc>
                <a:spcPct val="150000"/>
              </a:lnSpc>
            </a:pPr>
            <a:endParaRPr lang="pl-PL" sz="500" dirty="0"/>
          </a:p>
        </p:txBody>
      </p:sp>
    </p:spTree>
    <p:extLst>
      <p:ext uri="{BB962C8B-B14F-4D97-AF65-F5344CB8AC3E}">
        <p14:creationId xmlns:p14="http://schemas.microsoft.com/office/powerpoint/2010/main" val="4035970526"/>
      </p:ext>
    </p:extLst>
  </p:cSld>
  <p:clrMapOvr>
    <a:masterClrMapping/>
  </p:clrMapOvr>
  <p:transition spd="med"/>
</p:sld>
</file>

<file path=ppt/theme/theme1.xml><?xml version="1.0" encoding="utf-8"?>
<a:theme xmlns:a="http://schemas.openxmlformats.org/drawingml/2006/main" name="21_BasicWhite">
  <a:themeElements>
    <a:clrScheme name="Dark Marine Text">
      <a:dk1>
        <a:srgbClr val="000120"/>
      </a:dk1>
      <a:lt1>
        <a:srgbClr val="FFFFFF"/>
      </a:lt1>
      <a:dk2>
        <a:srgbClr val="000140"/>
      </a:dk2>
      <a:lt2>
        <a:srgbClr val="D5D5D5"/>
      </a:lt2>
      <a:accent1>
        <a:srgbClr val="F31F55"/>
      </a:accent1>
      <a:accent2>
        <a:srgbClr val="F54648"/>
      </a:accent2>
      <a:accent3>
        <a:srgbClr val="F56C39"/>
      </a:accent3>
      <a:accent4>
        <a:srgbClr val="F6942A"/>
      </a:accent4>
      <a:accent5>
        <a:srgbClr val="124194"/>
      </a:accent5>
      <a:accent6>
        <a:srgbClr val="001667"/>
      </a:accent6>
      <a:hlink>
        <a:srgbClr val="F31F55"/>
      </a:hlink>
      <a:folHlink>
        <a:srgbClr val="F6942A"/>
      </a:folHlink>
    </a:clrScheme>
    <a:fontScheme name="Custom 1">
      <a:majorFont>
        <a:latin typeface="Avenir Next"/>
        <a:ea typeface=""/>
        <a:cs typeface=""/>
      </a:majorFont>
      <a:minorFont>
        <a:latin typeface=" Avenir next"/>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200" b="0" i="0" u="none" strike="noStrike" cap="none" spc="0" normalizeH="0" baseline="0" dirty="0" smtClean="0">
            <a:ln>
              <a:noFill/>
            </a:ln>
            <a:solidFill>
              <a:srgbClr val="5E5E5E"/>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4112B0EB-17F0-6243-9D08-2F04A72C159C}" vid="{5684665E-1A87-B14F-8487-21A59CBA7EAF}"/>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c6c2d8-598a-41ef-bc14-d2b328291c81">
      <Terms xmlns="http://schemas.microsoft.com/office/infopath/2007/PartnerControls"/>
    </lcf76f155ced4ddcb4097134ff3c332f>
    <TaxCatchAll xmlns="9683856d-08ba-4d39-bfbc-0727a8ca051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275ABE988DAD4FB98AFCC8069561D3" ma:contentTypeVersion="12" ma:contentTypeDescription="Create a new document." ma:contentTypeScope="" ma:versionID="f7cc918408087dcf79e22e2ad6cf6ea3">
  <xsd:schema xmlns:xsd="http://www.w3.org/2001/XMLSchema" xmlns:xs="http://www.w3.org/2001/XMLSchema" xmlns:p="http://schemas.microsoft.com/office/2006/metadata/properties" xmlns:ns2="54c6c2d8-598a-41ef-bc14-d2b328291c81" xmlns:ns3="9683856d-08ba-4d39-bfbc-0727a8ca0514" targetNamespace="http://schemas.microsoft.com/office/2006/metadata/properties" ma:root="true" ma:fieldsID="705a7b1dbc066cb102792bb71966c7a2" ns2:_="" ns3:_="">
    <xsd:import namespace="54c6c2d8-598a-41ef-bc14-d2b328291c81"/>
    <xsd:import namespace="9683856d-08ba-4d39-bfbc-0727a8ca05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c6c2d8-598a-41ef-bc14-d2b328291c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e59159-d145-4068-9c5b-f60b1e02202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83856d-08ba-4d39-bfbc-0727a8ca051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82957a0-e6a0-489c-9e99-86f62c498ea2}" ma:internalName="TaxCatchAll" ma:showField="CatchAllData" ma:web="9683856d-08ba-4d39-bfbc-0727a8ca05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6D458F-E467-4301-B092-711D7FC7244F}">
  <ds:schemaRefs>
    <ds:schemaRef ds:uri="39293b22-b429-451e-b49a-effd0009b242"/>
    <ds:schemaRef ds:uri="7dfe7674-ac74-440b-b82c-65b4214229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54c6c2d8-598a-41ef-bc14-d2b328291c81"/>
    <ds:schemaRef ds:uri="9683856d-08ba-4d39-bfbc-0727a8ca0514"/>
  </ds:schemaRefs>
</ds:datastoreItem>
</file>

<file path=customXml/itemProps2.xml><?xml version="1.0" encoding="utf-8"?>
<ds:datastoreItem xmlns:ds="http://schemas.openxmlformats.org/officeDocument/2006/customXml" ds:itemID="{28667909-D022-438E-9899-77F11C6541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c6c2d8-598a-41ef-bc14-d2b328291c81"/>
    <ds:schemaRef ds:uri="9683856d-08ba-4d39-bfbc-0727a8ca05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90A476-E6B3-4C63-8156-E154C41E8D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21_BasicWhite</Template>
  <TotalTime>391</TotalTime>
  <Words>572</Words>
  <Application>Microsoft Office PowerPoint</Application>
  <PresentationFormat>Niestandardowy</PresentationFormat>
  <Paragraphs>85</Paragraphs>
  <Slides>14</Slides>
  <Notes>3</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14</vt:i4>
      </vt:variant>
    </vt:vector>
  </HeadingPairs>
  <TitlesOfParts>
    <vt:vector size="25" baseType="lpstr">
      <vt:lpstr> Avenir next</vt:lpstr>
      <vt:lpstr>Arial</vt:lpstr>
      <vt:lpstr>Avenir Next</vt:lpstr>
      <vt:lpstr>Avenir Next LT Pro</vt:lpstr>
      <vt:lpstr>Avenir Next Medium</vt:lpstr>
      <vt:lpstr>Avenir Next Regular</vt:lpstr>
      <vt:lpstr>Calibri</vt:lpstr>
      <vt:lpstr>Cambria Math</vt:lpstr>
      <vt:lpstr>Helvetica Neue</vt:lpstr>
      <vt:lpstr>Helvetica Neue Medium</vt:lpstr>
      <vt:lpstr>21_BasicWhite</vt:lpstr>
      <vt:lpstr>Project Proposal Presentation: Klasyfikacja statków powietrznych  na zobrazowaniach satelitarnych  z wykorzystaniem metod deep learning.</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Strategy highlights and next steps</dc:title>
  <dc:creator>Marie Montaldo (DigitalEurope)</dc:creator>
  <cp:lastModifiedBy>Wojciech</cp:lastModifiedBy>
  <cp:revision>13</cp:revision>
  <dcterms:created xsi:type="dcterms:W3CDTF">2022-11-16T13:13:31Z</dcterms:created>
  <dcterms:modified xsi:type="dcterms:W3CDTF">2025-06-21T07:43:20Z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0x010100C6275ABE988DAD4FB98AFCC8069561D3</vt:lpwstr>
  </property>
  <property fmtid="{D5CDD505-2E9C-101B-9397-08002B2CF9AE}" pid="3" name="MediaServiceImageTags">
    <vt:lpwstr/>
  </property>
</Properties>
</file>